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5" r:id="rId12"/>
    <p:sldId id="276" r:id="rId13"/>
    <p:sldId id="269" r:id="rId14"/>
    <p:sldId id="271" r:id="rId15"/>
    <p:sldId id="273" r:id="rId16"/>
    <p:sldId id="274" r:id="rId17"/>
    <p:sldId id="305" r:id="rId18"/>
    <p:sldId id="306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16" r:id="rId31"/>
    <p:sldId id="308" r:id="rId32"/>
    <p:sldId id="309" r:id="rId33"/>
    <p:sldId id="310" r:id="rId34"/>
    <p:sldId id="311" r:id="rId35"/>
    <p:sldId id="272" r:id="rId36"/>
    <p:sldId id="312" r:id="rId37"/>
    <p:sldId id="313" r:id="rId38"/>
    <p:sldId id="314" r:id="rId39"/>
    <p:sldId id="315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17" r:id="rId55"/>
    <p:sldId id="318" r:id="rId56"/>
    <p:sldId id="319" r:id="rId57"/>
    <p:sldId id="325" r:id="rId58"/>
    <p:sldId id="320" r:id="rId59"/>
    <p:sldId id="322" r:id="rId60"/>
    <p:sldId id="323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1">
          <p15:clr>
            <a:srgbClr val="A4A3A4"/>
          </p15:clr>
        </p15:guide>
        <p15:guide id="2" orient="horz" pos="-512">
          <p15:clr>
            <a:srgbClr val="A4A3A4"/>
          </p15:clr>
        </p15:guide>
        <p15:guide id="3" orient="horz" pos="3065">
          <p15:clr>
            <a:srgbClr val="A4A3A4"/>
          </p15:clr>
        </p15:guide>
        <p15:guide id="4" orient="horz" pos="1984">
          <p15:clr>
            <a:srgbClr val="A4A3A4"/>
          </p15:clr>
        </p15:guide>
        <p15:guide id="5" orient="horz" pos="400">
          <p15:clr>
            <a:srgbClr val="A4A3A4"/>
          </p15:clr>
        </p15:guide>
        <p15:guide id="6" orient="horz" pos="16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2969">
          <p15:clr>
            <a:srgbClr val="A4A3A4"/>
          </p15:clr>
        </p15:guide>
        <p15:guide id="9" pos="5568">
          <p15:clr>
            <a:srgbClr val="A4A3A4"/>
          </p15:clr>
        </p15:guide>
        <p15:guide id="10" pos="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80"/>
    <p:restoredTop sz="94694"/>
  </p:normalViewPr>
  <p:slideViewPr>
    <p:cSldViewPr snapToObjects="1">
      <p:cViewPr>
        <p:scale>
          <a:sx n="158" d="100"/>
          <a:sy n="158" d="100"/>
        </p:scale>
        <p:origin x="-616" y="912"/>
      </p:cViewPr>
      <p:guideLst>
        <p:guide orient="horz" pos="3161"/>
        <p:guide orient="horz" pos="-512"/>
        <p:guide orient="horz" pos="3065"/>
        <p:guide orient="horz" pos="1984"/>
        <p:guide orient="horz" pos="400"/>
        <p:guide orient="horz" pos="16"/>
        <p:guide orient="horz" pos="544"/>
        <p:guide orient="horz" pos="2969"/>
        <p:guide pos="5568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4B9ED-9926-AA49-8086-75BD65493B99}" type="datetimeFigureOut">
              <a:rPr lang="en-US" smtClean="0"/>
              <a:t>11/9/24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D68D3-7CAB-724A-AC39-4E62AB0EFB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489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EC6FA-03DB-3341-9B66-6E978F60E5A9}" type="datetimeFigureOut">
              <a:rPr lang="en-US" smtClean="0"/>
              <a:t>11/9/24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D50AF-F628-504F-B99D-05BB4C0BF7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250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3ffec17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3ffec17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4789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c4c313a3a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5" name="Google Shape;985;g1c4c313a3a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149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c4a8a155f_0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g1c4a8a155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559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4c313a3a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g1c4c313a3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6245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c4c313a3a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71" name="Google Shape;871;g1c4c313a3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993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c4c313a3a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82" name="Google Shape;882;g1c4c313a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7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c4c313a3a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894" name="Google Shape;894;g1c4c313a3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11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c4c313a3a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07" name="Google Shape;907;g1c4c313a3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8896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c4c313a3a_0_1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16" name="Google Shape;916;g1c4c313a3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526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c4c313a3a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27" name="Google Shape;927;g1c4c313a3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77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c4c313a3a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38" name="Google Shape;938;g1c4c313a3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574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3ffec17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3ffec17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613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c4c313a3a_0_2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50" name="Google Shape;950;g1c4c313a3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597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c4c313a3a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252525"/>
                </a:solidFill>
                <a:highlight>
                  <a:srgbClr val="FFFFFF"/>
                </a:highlight>
              </a:rPr>
              <a:t>Traceback procedure starts at the highest scoring matrix cell and proceeds until a cell with score zero is encountered, yielding the highest scoring local alignment.</a:t>
            </a:r>
            <a:endParaRPr dirty="0"/>
          </a:p>
        </p:txBody>
      </p:sp>
      <p:sp>
        <p:nvSpPr>
          <p:cNvPr id="964" name="Google Shape;964;g1c4c313a3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517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3ffec17e_0_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1c3ffec17e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751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3ffec17e_0_3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" name="Google Shape;312;g1c3ffec17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545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3ffec17e_0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3" name="Google Shape;323;g1c3ffec17e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35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3ffec17e_0_5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g1c3ffec17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823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3ffec17e_0_5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1" name="Google Shape;351;g1c3ffec17e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677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c3ffec17e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1c3ffec17e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777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3ffec17e_0_5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g1c3ffec17e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660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c3ffec17e_0_6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8" name="Google Shape;408;g1c3ffec17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77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3ffec17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c3ffec17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353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3ffec17e_0_6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1c3ffec17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50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c3ffec17e_0_6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g1c3ffec17e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363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c3ffec17e_0_7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g1c3ffec17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426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c3ffec17e_0_7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g1c3ffec17e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975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c3ffec17e_0_8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1c3ffec17e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850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c3ffec17e_0_8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9" name="Google Shape;609;g1c3ffec17e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874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3ffec17e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c3ffec17e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18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3ffec17e_0_9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g1c3ffec17e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042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c3ffec17e_0_9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g1c3ffec17e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6052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c3ffec17e_0_10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0" name="Google Shape;730;g1c3ffec17e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52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3ffec17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3ffec17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964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c3ffec17e_0_5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9" name="Google Shape;769;g1c3ffec17e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0177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c3ffec17e_0_1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4" name="Google Shape;774;g1c3ffec17e_0_1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7347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c3ffec17e_0_1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9" name="Google Shape;779;g1c3ffec17e_0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626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3ffec17e_0_1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1c3ffec17e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366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c3ffec17e_0_12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9" name="Google Shape;789;g1c3ffec17e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59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3ffec17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1c3ffec17e_0_1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 dirty="0">
                <a:latin typeface="Arial"/>
                <a:ea typeface="Arial"/>
                <a:cs typeface="Arial"/>
                <a:sym typeface="Arial"/>
              </a:rPr>
              <a:t>If you’ll tolerate the analogy…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38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3ffec17e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1c3ffec17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91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3ffec17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3ffec17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029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3ffec17e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3ffec17e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01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c4c313a3a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8" name="Google Shape;978;g1c4c313a3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0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508" y="2044981"/>
            <a:ext cx="5000492" cy="1102519"/>
          </a:xfrm>
        </p:spPr>
        <p:txBody>
          <a:bodyPr anchor="b"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2508" y="3212576"/>
            <a:ext cx="5000492" cy="73847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762508" y="4746779"/>
            <a:ext cx="5000492" cy="238125"/>
          </a:xfrm>
        </p:spPr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687129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Blank">
  <p:cSld name="Default - 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46291" y="4858345"/>
            <a:ext cx="2406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mbria"/>
              <a:buNone/>
              <a:defRPr sz="1200" b="0" i="0" u="none" strike="noStrike" cap="non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594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- 2 Column">
  <p:cSld name="Title &amp; Bullets - 2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5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5085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Gill Sans"/>
              <a:buChar char="•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0700" algn="l" rtl="0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"/>
              <a:buChar char="•"/>
              <a:defRPr sz="2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4446984" y="4882307"/>
            <a:ext cx="241200" cy="1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571750"/>
            <a:ext cx="8458199" cy="628650"/>
          </a:xfrm>
        </p:spPr>
        <p:txBody>
          <a:bodyPr anchor="b">
            <a:normAutofit/>
          </a:bodyPr>
          <a:lstStyle>
            <a:lvl1pPr algn="l">
              <a:defRPr sz="26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3200401"/>
            <a:ext cx="8458199" cy="51435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63600"/>
            <a:ext cx="41148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3600"/>
            <a:ext cx="4191000" cy="37310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776286"/>
            <a:ext cx="4116388" cy="652463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28750"/>
            <a:ext cx="4116388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776287"/>
            <a:ext cx="4117975" cy="6524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28750"/>
            <a:ext cx="4117975" cy="31658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204787"/>
            <a:ext cx="30845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87950" cy="438983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1" y="1076326"/>
            <a:ext cx="3084513" cy="351829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00450"/>
            <a:ext cx="84582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261841"/>
            <a:ext cx="8458200" cy="33386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025503"/>
            <a:ext cx="84582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Presenter &lt;address@genome.wustl.edu&gt;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3887"/>
            <a:ext cx="8458200" cy="457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863599"/>
            <a:ext cx="8458200" cy="3613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4713288"/>
            <a:ext cx="8001000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  <a:cs typeface="Calibri"/>
              </a:defRPr>
            </a:lvl1pPr>
          </a:lstStyle>
          <a:p>
            <a:r>
              <a:rPr lang="en-US" dirty="0"/>
              <a:t>Presenter &lt;address@genome.wustl.edu&gt;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none">
          <a:solidFill>
            <a:schemeClr val="tx1"/>
          </a:solidFill>
          <a:latin typeface="+mj-lt"/>
          <a:ea typeface="+mj-ea"/>
          <a:cs typeface="Trebuchet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>
            <a:lumMod val="50000"/>
            <a:lumOff val="5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8426" y="1809750"/>
            <a:ext cx="5000492" cy="1102519"/>
          </a:xfrm>
        </p:spPr>
        <p:txBody>
          <a:bodyPr/>
          <a:lstStyle/>
          <a:p>
            <a:r>
              <a:rPr lang="en-US" dirty="0"/>
              <a:t>Alignment concepts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24A5F57-D866-0445-8A61-CD2755A41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8426" y="2800350"/>
            <a:ext cx="5665574" cy="1509639"/>
          </a:xfrm>
        </p:spPr>
        <p:txBody>
          <a:bodyPr>
            <a:noAutofit/>
          </a:bodyPr>
          <a:lstStyle/>
          <a:p>
            <a:r>
              <a:rPr lang="en-US" sz="1600" dirty="0"/>
              <a:t>Felicia Gomez, PhD</a:t>
            </a:r>
          </a:p>
          <a:p>
            <a:r>
              <a:rPr lang="en-US" sz="1600" dirty="0"/>
              <a:t>Assistant Professor</a:t>
            </a:r>
          </a:p>
          <a:p>
            <a:r>
              <a:rPr lang="en-US" sz="1600" dirty="0"/>
              <a:t>Washington University in Saint Louis  </a:t>
            </a:r>
          </a:p>
          <a:p>
            <a:endParaRPr lang="en-US" sz="1600" dirty="0"/>
          </a:p>
          <a:p>
            <a:r>
              <a:rPr lang="en-US" sz="1600" dirty="0"/>
              <a:t>11/12/2024 – Advanced Sequencing Technologies and Applications </a:t>
            </a:r>
          </a:p>
          <a:p>
            <a:r>
              <a:rPr lang="en-US" sz="1600" dirty="0"/>
              <a:t>Cold Spring Harbor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8"/>
          <p:cNvPicPr preferRelativeResize="0"/>
          <p:nvPr/>
        </p:nvPicPr>
        <p:blipFill rotWithShape="1">
          <a:blip r:embed="rId4">
            <a:alphaModFix/>
          </a:blip>
          <a:srcRect b="40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166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>
            <a:spLocks noGrp="1"/>
          </p:cNvSpPr>
          <p:nvPr>
            <p:ph type="title"/>
          </p:nvPr>
        </p:nvSpPr>
        <p:spPr>
          <a:xfrm>
            <a:off x="302259" y="-184983"/>
            <a:ext cx="8760938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Best case scenario</a:t>
            </a:r>
            <a:r>
              <a:rPr lang="en" sz="2400" dirty="0"/>
              <a:t>: an error-free sequencing technology</a:t>
            </a:r>
            <a:endParaRPr sz="2400" dirty="0"/>
          </a:p>
        </p:txBody>
      </p:sp>
      <p:sp>
        <p:nvSpPr>
          <p:cNvPr id="272" name="Google Shape;272;p49"/>
          <p:cNvSpPr/>
          <p:nvPr/>
        </p:nvSpPr>
        <p:spPr>
          <a:xfrm>
            <a:off x="71438" y="3877717"/>
            <a:ext cx="90012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Computers are rather good at finding </a:t>
            </a:r>
            <a:r>
              <a:rPr lang="en" sz="2600" b="1" i="1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exact</a:t>
            </a: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 matches.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6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3" name="Google Shape;27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2289403"/>
            <a:ext cx="1687800" cy="9522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cxnSp>
        <p:nvCxnSpPr>
          <p:cNvPr id="274" name="Google Shape;274;p49"/>
          <p:cNvCxnSpPr/>
          <p:nvPr/>
        </p:nvCxnSpPr>
        <p:spPr>
          <a:xfrm rot="10800000">
            <a:off x="991195" y="2089540"/>
            <a:ext cx="0" cy="174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75" name="Google Shape;275;p49"/>
          <p:cNvCxnSpPr/>
          <p:nvPr/>
        </p:nvCxnSpPr>
        <p:spPr>
          <a:xfrm rot="10800000">
            <a:off x="1807811" y="2763004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6" name="Google Shape;276;p49"/>
          <p:cNvSpPr/>
          <p:nvPr/>
        </p:nvSpPr>
        <p:spPr>
          <a:xfrm>
            <a:off x="2146986" y="2446752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208559" y="1324960"/>
            <a:ext cx="15567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8" name="Google Shape;278;p49"/>
          <p:cNvCxnSpPr/>
          <p:nvPr/>
        </p:nvCxnSpPr>
        <p:spPr>
          <a:xfrm rot="10800000">
            <a:off x="3723738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79" name="Google Shape;279;p49"/>
          <p:cNvSpPr/>
          <p:nvPr/>
        </p:nvSpPr>
        <p:spPr>
          <a:xfrm>
            <a:off x="6063258" y="1622520"/>
            <a:ext cx="27504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TACCTCCAGGGGGCATCCTCCCCCCCA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ATTCGAAACA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CAATCGTAGCCCCTGGCACTACCTATGTGTGTCAATTCGGAGAGAGAGAGATTCACGAAAAAAAAGT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CTGGACTCAA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CTAGGATACACACATTCGGCTACAGATACCAAAAAAAAAAAAAAAAAAATTTTCACCATTGAGGCACCACCTTCTCGTCGCTGCGTCGCTCTGCTCGCTTCGGCTAAAAA</a:t>
            </a:r>
            <a:r>
              <a:rPr lang="en" sz="1200" b="0" i="0" u="none" strike="noStrike" cap="none" dirty="0">
                <a:solidFill>
                  <a:srgbClr val="0056D6"/>
                </a:solidFill>
                <a:latin typeface="Consolas"/>
                <a:ea typeface="Consolas"/>
                <a:cs typeface="Consolas"/>
                <a:sym typeface="Consolas"/>
              </a:rPr>
              <a:t>TTCGCGCAAT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ACATTCGGCTACAGATACCAAAAAAA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" name="Google Shape;280;p49"/>
          <p:cNvCxnSpPr/>
          <p:nvPr/>
        </p:nvCxnSpPr>
        <p:spPr>
          <a:xfrm rot="10800000">
            <a:off x="5527535" y="2765971"/>
            <a:ext cx="313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81" name="Google Shape;281;p49"/>
          <p:cNvSpPr/>
          <p:nvPr/>
        </p:nvSpPr>
        <p:spPr>
          <a:xfrm>
            <a:off x="4184641" y="2561704"/>
            <a:ext cx="1178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27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Aligner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32F49-D697-BF45-8CDD-420EDBDECEC6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376979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>
            <a:spLocks noGrp="1"/>
          </p:cNvSpPr>
          <p:nvPr>
            <p:ph type="title"/>
          </p:nvPr>
        </p:nvSpPr>
        <p:spPr>
          <a:xfrm>
            <a:off x="311700" y="-1412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Reality check. </a:t>
            </a:r>
            <a:r>
              <a:rPr lang="en" sz="2400" dirty="0"/>
              <a:t>Errors happen. Frequently. </a:t>
            </a:r>
            <a:endParaRPr sz="2400" dirty="0"/>
          </a:p>
        </p:txBody>
      </p:sp>
      <p:sp>
        <p:nvSpPr>
          <p:cNvPr id="287" name="Google Shape;287;p50"/>
          <p:cNvSpPr/>
          <p:nvPr/>
        </p:nvSpPr>
        <p:spPr>
          <a:xfrm>
            <a:off x="0" y="3760244"/>
            <a:ext cx="90012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“Fuzzy” matching is much more computationally expensive.</a:t>
            </a:r>
            <a:endParaRPr sz="32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31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Think Google’s “Did you mean...”</a:t>
            </a:r>
            <a:endParaRPr sz="3200" dirty="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69B2E8-CA74-C7E4-8547-656120E73B9F}"/>
              </a:ext>
            </a:extLst>
          </p:cNvPr>
          <p:cNvGrpSpPr/>
          <p:nvPr/>
        </p:nvGrpSpPr>
        <p:grpSpPr>
          <a:xfrm>
            <a:off x="161517" y="1200150"/>
            <a:ext cx="8670783" cy="2001739"/>
            <a:chOff x="142875" y="1519181"/>
            <a:chExt cx="8670783" cy="2001739"/>
          </a:xfrm>
        </p:grpSpPr>
        <p:pic>
          <p:nvPicPr>
            <p:cNvPr id="288" name="Google Shape;28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875" y="2289403"/>
              <a:ext cx="1687800" cy="952200"/>
            </a:xfrm>
            <a:prstGeom prst="rect">
              <a:avLst/>
            </a:prstGeom>
            <a:noFill/>
            <a:ln>
              <a:noFill/>
            </a:ln>
            <a:effectLst>
              <a:reflection stA="50000" endPos="40000" fadeDir="5400012" sy="-100000" algn="bl" rotWithShape="0"/>
            </a:effectLst>
          </p:spPr>
        </p:pic>
        <p:cxnSp>
          <p:nvCxnSpPr>
            <p:cNvPr id="289" name="Google Shape;289;p50"/>
            <p:cNvCxnSpPr/>
            <p:nvPr/>
          </p:nvCxnSpPr>
          <p:spPr>
            <a:xfrm rot="10800000">
              <a:off x="991195" y="2089540"/>
              <a:ext cx="0" cy="174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cxnSp>
          <p:nvCxnSpPr>
            <p:cNvPr id="290" name="Google Shape;290;p50"/>
            <p:cNvCxnSpPr/>
            <p:nvPr/>
          </p:nvCxnSpPr>
          <p:spPr>
            <a:xfrm rot="10800000">
              <a:off x="1807811" y="2763004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1" name="Google Shape;291;p50"/>
            <p:cNvSpPr/>
            <p:nvPr/>
          </p:nvSpPr>
          <p:spPr>
            <a:xfrm>
              <a:off x="2204529" y="2640973"/>
              <a:ext cx="14415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500" b="0" i="0" u="none" strike="noStrike" cap="none" dirty="0">
                  <a:solidFill>
                    <a:srgbClr val="B51A00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2" name="Google Shape;292;p50"/>
            <p:cNvSpPr/>
            <p:nvPr/>
          </p:nvSpPr>
          <p:spPr>
            <a:xfrm>
              <a:off x="250243" y="1519181"/>
              <a:ext cx="14733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5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ATTCGAAACA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3" name="Google Shape;293;p50"/>
            <p:cNvCxnSpPr/>
            <p:nvPr/>
          </p:nvCxnSpPr>
          <p:spPr>
            <a:xfrm rot="10800000">
              <a:off x="37237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  <p:sp>
          <p:nvSpPr>
            <p:cNvPr id="294" name="Google Shape;294;p50"/>
            <p:cNvSpPr/>
            <p:nvPr/>
          </p:nvSpPr>
          <p:spPr>
            <a:xfrm>
              <a:off x="6063258" y="1622520"/>
              <a:ext cx="2750400" cy="1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TACCTCCAGGGGGCATCCTCCCCCCCA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CAATCGTAGCCCCTGGCACTACCTATGTGTGTCAATTCGGAGAGAGAGAG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FEC700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AAAAAGTGCTACAGATACCACTAGGATACACACATTCGGCTACAGATACCAAAAAAAAAAAAAAAAAAATTTTCACCATTGAGGCACCACCTTCTCGTCGCTGCGTCGCTCTGCTCGCGGCTAAAAA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r>
                <a:rPr lang="en" sz="1200" b="0" i="0" u="sng" strike="noStrike" cap="none" dirty="0">
                  <a:solidFill>
                    <a:srgbClr val="669C35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r>
                <a:rPr lang="en" sz="1200" b="0" i="0" u="none" strike="noStrike" cap="none" dirty="0">
                  <a:solidFill>
                    <a:srgbClr val="0056D6"/>
                  </a:solidFill>
                  <a:latin typeface="Consolas"/>
                  <a:ea typeface="Consolas"/>
                  <a:cs typeface="Consolas"/>
                  <a:sym typeface="Consolas"/>
                </a:rPr>
                <a:t>GAAACA</a:t>
              </a:r>
              <a:r>
                <a:rPr lang="en" sz="12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ACATTCGGCTACAGATACCAAAATTT</a:t>
              </a:r>
              <a:endParaRPr sz="9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5" name="Google Shape;295;p50"/>
            <p:cNvSpPr/>
            <p:nvPr/>
          </p:nvSpPr>
          <p:spPr>
            <a:xfrm>
              <a:off x="4184641" y="2561704"/>
              <a:ext cx="11781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2700" b="0" i="0" u="sng" strike="noStrike" cap="none" dirty="0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Aligner</a:t>
              </a:r>
              <a:endParaRPr sz="900" dirty="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96" name="Google Shape;296;p50"/>
            <p:cNvCxnSpPr/>
            <p:nvPr/>
          </p:nvCxnSpPr>
          <p:spPr>
            <a:xfrm rot="10800000">
              <a:off x="5476338" y="2765971"/>
              <a:ext cx="313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miter lim="8000"/>
              <a:headEnd type="stealth" w="sm" len="sm"/>
              <a:tailEnd type="none" w="sm" len="sm"/>
            </a:ln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24CE7F2-955F-4C4B-B328-4ACE084D42A1}"/>
              </a:ext>
            </a:extLst>
          </p:cNvPr>
          <p:cNvSpPr txBox="1"/>
          <p:nvPr/>
        </p:nvSpPr>
        <p:spPr>
          <a:xfrm>
            <a:off x="-43371" y="493094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9643568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FD1B9-0773-6743-B534-32D8A404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350"/>
            <a:ext cx="6464110" cy="46585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3ADF7A-0E0D-DB41-AAEE-52FC15625BFC}"/>
              </a:ext>
            </a:extLst>
          </p:cNvPr>
          <p:cNvSpPr/>
          <p:nvPr/>
        </p:nvSpPr>
        <p:spPr>
          <a:xfrm>
            <a:off x="2362200" y="666750"/>
            <a:ext cx="5029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1B07B-EABF-CE44-BCEC-CB12E22C59F4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13609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BBAC3-8CB4-0048-87C0-CB91DC10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1350"/>
            <a:ext cx="8229600" cy="386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638BB8-98FB-1845-95C0-8D4D6A964386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429076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CD5DB-0167-B548-9DFE-86FEBA53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7167"/>
            <a:ext cx="6502400" cy="4596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326D0-1C0B-7546-BDA3-BE800028911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5505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386F6-825A-EF4D-BAB1-7C72385C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4446"/>
            <a:ext cx="5744290" cy="4552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FA07EF-9CEF-F642-8E62-BED59C56441C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3535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9"/>
          <p:cNvSpPr/>
          <p:nvPr/>
        </p:nvSpPr>
        <p:spPr>
          <a:xfrm>
            <a:off x="392850" y="2857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dirty="0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dirty="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dirty="0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dirty="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sz="4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81" name="Google Shape;981;p89" descr="Unti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60795"/>
            <a:ext cx="5844300" cy="19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9" descr="Untitled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2774433"/>
            <a:ext cx="4325926" cy="20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180AEB-D5F0-B04E-BB39-0AC3732A791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85631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0"/>
          <p:cNvSpPr txBox="1"/>
          <p:nvPr/>
        </p:nvSpPr>
        <p:spPr>
          <a:xfrm>
            <a:off x="853300" y="11889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 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   |||| |||||| |||||||||||||||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       5' TACTCACGGATGAGGTACTTTAGAGGC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8" name="Google Shape;988;p90"/>
          <p:cNvSpPr txBox="1"/>
          <p:nvPr/>
        </p:nvSpPr>
        <p:spPr>
          <a:xfrm>
            <a:off x="853300" y="3779775"/>
            <a:ext cx="7693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ACTACTAGATTACTTACGGATCAGGTACTTTAGAGGCTTGCAACCA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   |||||||||||    |||||||  |||||||||||||| |||||||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000" dirty="0">
                <a:solidFill>
                  <a:srgbClr val="242729"/>
                </a:solidFill>
                <a:latin typeface="Consolas"/>
                <a:ea typeface="Consolas"/>
                <a:cs typeface="Consolas"/>
                <a:sym typeface="Consolas"/>
              </a:rPr>
              <a:t>5' ACTACTAGATT----ACGGATC--GTACTTTAGAGGCTAGCAACCA 3'</a:t>
            </a:r>
            <a:endParaRPr sz="2000" dirty="0">
              <a:solidFill>
                <a:srgbClr val="2427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9" name="Google Shape;989;p90"/>
          <p:cNvSpPr/>
          <p:nvPr/>
        </p:nvSpPr>
        <p:spPr>
          <a:xfrm>
            <a:off x="492997" y="280882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000" b="1" u="sng" dirty="0">
                <a:latin typeface="Economica"/>
                <a:ea typeface="Economica"/>
                <a:cs typeface="Economica"/>
                <a:sym typeface="Economica"/>
              </a:rPr>
              <a:t>Global</a:t>
            </a:r>
            <a:r>
              <a:rPr lang="en" sz="4000" u="sng" dirty="0">
                <a:latin typeface="Economica"/>
                <a:ea typeface="Economica"/>
                <a:cs typeface="Economica"/>
                <a:sym typeface="Economica"/>
              </a:rPr>
              <a:t>: Needleman-Wunsch algorithm</a:t>
            </a:r>
            <a:endParaRPr sz="4000" u="sng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90" name="Google Shape;990;p90"/>
          <p:cNvSpPr txBox="1"/>
          <p:nvPr/>
        </p:nvSpPr>
        <p:spPr>
          <a:xfrm>
            <a:off x="0" y="110963"/>
            <a:ext cx="90015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u="sng" dirty="0">
                <a:latin typeface="Economica"/>
                <a:ea typeface="Economica"/>
                <a:cs typeface="Economica"/>
                <a:sym typeface="Economica"/>
              </a:rPr>
              <a:t>Local</a:t>
            </a:r>
            <a:r>
              <a:rPr lang="en" sz="4000" u="sng" dirty="0">
                <a:latin typeface="Economica"/>
                <a:ea typeface="Economica"/>
                <a:cs typeface="Economica"/>
                <a:sym typeface="Economica"/>
              </a:rPr>
              <a:t>: Smith-Waterman algorithm</a:t>
            </a:r>
            <a:endParaRPr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69BBB-3C58-A244-B4A3-D86E90C31016}"/>
              </a:ext>
            </a:extLst>
          </p:cNvPr>
          <p:cNvSpPr txBox="1"/>
          <p:nvPr/>
        </p:nvSpPr>
        <p:spPr>
          <a:xfrm>
            <a:off x="-23542" y="492861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63813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8"/>
          <p:cNvSpPr/>
          <p:nvPr/>
        </p:nvSpPr>
        <p:spPr>
          <a:xfrm>
            <a:off x="-1524000" y="-172650"/>
            <a:ext cx="80772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54" name="Google Shape;854;p78"/>
          <p:cNvGraphicFramePr/>
          <p:nvPr>
            <p:extLst>
              <p:ext uri="{D42A27DB-BD31-4B8C-83A1-F6EECF244321}">
                <p14:modId xmlns:p14="http://schemas.microsoft.com/office/powerpoint/2010/main" val="3496997634"/>
              </p:ext>
            </p:extLst>
          </p:nvPr>
        </p:nvGraphicFramePr>
        <p:xfrm>
          <a:off x="4376009" y="514350"/>
          <a:ext cx="3853593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9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55" name="Google Shape;855;p78"/>
          <p:cNvSpPr txBox="1"/>
          <p:nvPr/>
        </p:nvSpPr>
        <p:spPr>
          <a:xfrm>
            <a:off x="4529709" y="268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78"/>
          <p:cNvSpPr txBox="1"/>
          <p:nvPr/>
        </p:nvSpPr>
        <p:spPr>
          <a:xfrm>
            <a:off x="4057054" y="895350"/>
            <a:ext cx="318955" cy="4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7" name="Google Shape;857;p78"/>
          <p:cNvSpPr txBox="1"/>
          <p:nvPr/>
        </p:nvSpPr>
        <p:spPr>
          <a:xfrm>
            <a:off x="533400" y="3228600"/>
            <a:ext cx="2667000" cy="44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Adding an extra row and column allows us to align any base to any other positions in the other sequence</a:t>
            </a:r>
            <a:endParaRPr dirty="0"/>
          </a:p>
        </p:txBody>
      </p:sp>
      <p:sp>
        <p:nvSpPr>
          <p:cNvPr id="858" name="Google Shape;858;p78"/>
          <p:cNvSpPr txBox="1"/>
          <p:nvPr/>
        </p:nvSpPr>
        <p:spPr>
          <a:xfrm>
            <a:off x="670336" y="273100"/>
            <a:ext cx="2362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0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0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0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1432F-4984-7A44-B660-BB5210D578A0}"/>
              </a:ext>
            </a:extLst>
          </p:cNvPr>
          <p:cNvSpPr txBox="1"/>
          <p:nvPr/>
        </p:nvSpPr>
        <p:spPr>
          <a:xfrm>
            <a:off x="-25400" y="49006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6731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33867" y="-19463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Alignment is central to most genomic research</a:t>
            </a:r>
            <a:endParaRPr dirty="0"/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4821"/>
            <a:ext cx="1268100" cy="75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43"/>
          <p:cNvCxnSpPr/>
          <p:nvPr/>
        </p:nvCxnSpPr>
        <p:spPr>
          <a:xfrm rot="10800000">
            <a:off x="1259085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08" name="Google Shape;208;p43"/>
          <p:cNvSpPr/>
          <p:nvPr/>
        </p:nvSpPr>
        <p:spPr>
          <a:xfrm>
            <a:off x="1571625" y="2330648"/>
            <a:ext cx="678600" cy="482100"/>
          </a:xfrm>
          <a:prstGeom prst="rect">
            <a:avLst/>
          </a:prstGeom>
          <a:solidFill>
            <a:srgbClr val="C0C0C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FASTQ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format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2661047" y="2236887"/>
            <a:ext cx="803700" cy="669600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Align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to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genome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0" name="Google Shape;210;p43"/>
          <p:cNvSpPr/>
          <p:nvPr/>
        </p:nvSpPr>
        <p:spPr>
          <a:xfrm>
            <a:off x="3875484" y="2270373"/>
            <a:ext cx="803700" cy="602700"/>
          </a:xfrm>
          <a:prstGeom prst="rect">
            <a:avLst/>
          </a:prstGeom>
          <a:solidFill>
            <a:srgbClr val="AAAAAA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Quality control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1" name="Google Shape;211;p43"/>
          <p:cNvCxnSpPr/>
          <p:nvPr/>
        </p:nvCxnSpPr>
        <p:spPr>
          <a:xfrm rot="10800000">
            <a:off x="2348507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2" name="Google Shape;212;p43"/>
          <p:cNvCxnSpPr/>
          <p:nvPr/>
        </p:nvCxnSpPr>
        <p:spPr>
          <a:xfrm rot="10800000">
            <a:off x="356294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13" name="Google Shape;213;p43"/>
          <p:cNvCxnSpPr/>
          <p:nvPr/>
        </p:nvCxnSpPr>
        <p:spPr>
          <a:xfrm rot="10800000">
            <a:off x="4786311" y="2565053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214" name="Google Shape;214;p43"/>
          <p:cNvSpPr/>
          <p:nvPr/>
        </p:nvSpPr>
        <p:spPr>
          <a:xfrm>
            <a:off x="5188148" y="170110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peaks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5188148" y="2149822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Quantify transcripts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5188148" y="2826246"/>
            <a:ext cx="1625100" cy="4821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SVs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43"/>
          <p:cNvSpPr/>
          <p:nvPr/>
        </p:nvSpPr>
        <p:spPr>
          <a:xfrm>
            <a:off x="5188148" y="3931295"/>
            <a:ext cx="1625100" cy="254400"/>
          </a:xfrm>
          <a:prstGeom prst="rect">
            <a:avLst/>
          </a:prstGeom>
          <a:solidFill>
            <a:srgbClr val="38761D"/>
          </a:solidFill>
          <a:ln w="254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etc.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43"/>
          <p:cNvSpPr/>
          <p:nvPr/>
        </p:nvSpPr>
        <p:spPr>
          <a:xfrm>
            <a:off x="5901532" y="3247156"/>
            <a:ext cx="1995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00" dirty="0"/>
          </a:p>
        </p:txBody>
      </p:sp>
      <p:cxnSp>
        <p:nvCxnSpPr>
          <p:cNvPr id="219" name="Google Shape;219;p43"/>
          <p:cNvCxnSpPr/>
          <p:nvPr/>
        </p:nvCxnSpPr>
        <p:spPr>
          <a:xfrm rot="10800000">
            <a:off x="7000874" y="2571750"/>
            <a:ext cx="214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220" name="Google Shape;220;p43"/>
          <p:cNvCxnSpPr/>
          <p:nvPr/>
        </p:nvCxnSpPr>
        <p:spPr>
          <a:xfrm>
            <a:off x="250031" y="4621113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1" name="Google Shape;221;p43"/>
          <p:cNvSpPr/>
          <p:nvPr/>
        </p:nvSpPr>
        <p:spPr>
          <a:xfrm>
            <a:off x="1422330" y="4690805"/>
            <a:ext cx="9606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0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Google Shape;222;p43"/>
          <p:cNvCxnSpPr/>
          <p:nvPr/>
        </p:nvCxnSpPr>
        <p:spPr>
          <a:xfrm>
            <a:off x="3696891" y="4627811"/>
            <a:ext cx="3295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sp>
        <p:nvSpPr>
          <p:cNvPr id="223" name="Google Shape;223;p43"/>
          <p:cNvSpPr/>
          <p:nvPr/>
        </p:nvSpPr>
        <p:spPr>
          <a:xfrm>
            <a:off x="4898219" y="4690805"/>
            <a:ext cx="891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Phase1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4" name="Google Shape;224;p43"/>
          <p:cNvSpPr/>
          <p:nvPr/>
        </p:nvSpPr>
        <p:spPr>
          <a:xfrm>
            <a:off x="7244388" y="4690805"/>
            <a:ext cx="1470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Phase 2-100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5" name="Google Shape;225;p43"/>
          <p:cNvCxnSpPr/>
          <p:nvPr/>
        </p:nvCxnSpPr>
        <p:spPr>
          <a:xfrm>
            <a:off x="7286564" y="4627811"/>
            <a:ext cx="1393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triangle" w="sm" len="sm"/>
            <a:tailEnd type="triangle" w="sm" len="sm"/>
          </a:ln>
        </p:spPr>
      </p:cxnSp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7226" y="2156520"/>
            <a:ext cx="14763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7019280" y="3096856"/>
            <a:ext cx="2125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Analysis,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Interpretation,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Discovery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28" name="Google Shape;22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0747" y="3944689"/>
            <a:ext cx="415200" cy="4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A20711-154B-7246-AC36-B9B9C6EB06B9}"/>
              </a:ext>
            </a:extLst>
          </p:cNvPr>
          <p:cNvSpPr txBox="1"/>
          <p:nvPr/>
        </p:nvSpPr>
        <p:spPr>
          <a:xfrm>
            <a:off x="-25400" y="492878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Farrell, Obi and Malachi Griffith</a:t>
            </a:r>
          </a:p>
        </p:txBody>
      </p:sp>
    </p:spTree>
    <p:extLst>
      <p:ext uri="{BB962C8B-B14F-4D97-AF65-F5344CB8AC3E}">
        <p14:creationId xmlns:p14="http://schemas.microsoft.com/office/powerpoint/2010/main" val="1461498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9"/>
          <p:cNvSpPr/>
          <p:nvPr/>
        </p:nvSpPr>
        <p:spPr>
          <a:xfrm>
            <a:off x="-16002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64" name="Google Shape;864;p79"/>
          <p:cNvGraphicFramePr/>
          <p:nvPr>
            <p:extLst>
              <p:ext uri="{D42A27DB-BD31-4B8C-83A1-F6EECF244321}">
                <p14:modId xmlns:p14="http://schemas.microsoft.com/office/powerpoint/2010/main" val="2832081855"/>
              </p:ext>
            </p:extLst>
          </p:nvPr>
        </p:nvGraphicFramePr>
        <p:xfrm>
          <a:off x="4267200" y="57180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5" name="Google Shape;865;p79"/>
          <p:cNvSpPr txBox="1"/>
          <p:nvPr/>
        </p:nvSpPr>
        <p:spPr>
          <a:xfrm>
            <a:off x="4388897" y="1076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79"/>
          <p:cNvSpPr txBox="1"/>
          <p:nvPr/>
        </p:nvSpPr>
        <p:spPr>
          <a:xfrm>
            <a:off x="3905700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79"/>
          <p:cNvSpPr txBox="1"/>
          <p:nvPr/>
        </p:nvSpPr>
        <p:spPr>
          <a:xfrm>
            <a:off x="231400" y="3530000"/>
            <a:ext cx="32766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Initialize the matrix with a minimum score of 0.</a:t>
            </a:r>
            <a:endParaRPr dirty="0"/>
          </a:p>
        </p:txBody>
      </p:sp>
      <p:sp>
        <p:nvSpPr>
          <p:cNvPr id="868" name="Google Shape;868;p79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14DED-6778-654E-A831-535A2389423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8726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0"/>
          <p:cNvSpPr/>
          <p:nvPr/>
        </p:nvSpPr>
        <p:spPr>
          <a:xfrm>
            <a:off x="-1676400" y="-1017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874" name="Google Shape;874;p80"/>
          <p:cNvGraphicFramePr/>
          <p:nvPr>
            <p:extLst>
              <p:ext uri="{D42A27DB-BD31-4B8C-83A1-F6EECF244321}">
                <p14:modId xmlns:p14="http://schemas.microsoft.com/office/powerpoint/2010/main" val="702277626"/>
              </p:ext>
            </p:extLst>
          </p:nvPr>
        </p:nvGraphicFramePr>
        <p:xfrm>
          <a:off x="4495800" y="599250"/>
          <a:ext cx="392445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75" name="Google Shape;875;p80"/>
          <p:cNvSpPr txBox="1"/>
          <p:nvPr/>
        </p:nvSpPr>
        <p:spPr>
          <a:xfrm>
            <a:off x="4627350" y="36689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6" name="Google Shape;876;p80"/>
          <p:cNvSpPr txBox="1"/>
          <p:nvPr/>
        </p:nvSpPr>
        <p:spPr>
          <a:xfrm>
            <a:off x="4134300" y="10477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7" name="Google Shape;877;p80"/>
          <p:cNvCxnSpPr/>
          <p:nvPr/>
        </p:nvCxnSpPr>
        <p:spPr>
          <a:xfrm>
            <a:off x="4864246" y="98684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80"/>
          <p:cNvSpPr txBox="1"/>
          <p:nvPr/>
        </p:nvSpPr>
        <p:spPr>
          <a:xfrm>
            <a:off x="533400" y="38025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Mismatch, but score can't go below 0.</a:t>
            </a:r>
            <a:endParaRPr dirty="0"/>
          </a:p>
        </p:txBody>
      </p:sp>
      <p:sp>
        <p:nvSpPr>
          <p:cNvPr id="879" name="Google Shape;879;p80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4469C-27DE-BA4E-AA32-1F1AE69C5E87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51159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1"/>
          <p:cNvSpPr/>
          <p:nvPr/>
        </p:nvSpPr>
        <p:spPr>
          <a:xfrm>
            <a:off x="-1676400" y="-15288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70ED54-B35E-A19E-4581-25AD550980D3}"/>
              </a:ext>
            </a:extLst>
          </p:cNvPr>
          <p:cNvGrpSpPr/>
          <p:nvPr/>
        </p:nvGrpSpPr>
        <p:grpSpPr>
          <a:xfrm>
            <a:off x="4343400" y="50141"/>
            <a:ext cx="5484557" cy="5043217"/>
            <a:chOff x="4147575" y="185896"/>
            <a:chExt cx="5484557" cy="5043217"/>
          </a:xfrm>
        </p:grpSpPr>
        <p:sp>
          <p:nvSpPr>
            <p:cNvPr id="886" name="Google Shape;886;p81"/>
            <p:cNvSpPr txBox="1"/>
            <p:nvPr/>
          </p:nvSpPr>
          <p:spPr>
            <a:xfrm>
              <a:off x="4560632" y="185896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aphicFrame>
          <p:nvGraphicFramePr>
            <p:cNvPr id="885" name="Google Shape;885;p81"/>
            <p:cNvGraphicFramePr/>
            <p:nvPr>
              <p:extLst>
                <p:ext uri="{D42A27DB-BD31-4B8C-83A1-F6EECF244321}">
                  <p14:modId xmlns:p14="http://schemas.microsoft.com/office/powerpoint/2010/main" val="1398444592"/>
                </p:ext>
              </p:extLst>
            </p:nvPr>
          </p:nvGraphicFramePr>
          <p:xfrm>
            <a:off x="4495800" y="657413"/>
            <a:ext cx="3924450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60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6050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5605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87" name="Google Shape;887;p81"/>
            <p:cNvSpPr txBox="1"/>
            <p:nvPr/>
          </p:nvSpPr>
          <p:spPr>
            <a:xfrm>
              <a:off x="4147575" y="1087231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888" name="Google Shape;888;p81"/>
            <p:cNvCxnSpPr/>
            <p:nvPr/>
          </p:nvCxnSpPr>
          <p:spPr>
            <a:xfrm>
              <a:off x="5562600" y="993839"/>
              <a:ext cx="0" cy="2055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89" name="Google Shape;889;p81"/>
            <p:cNvCxnSpPr/>
            <p:nvPr/>
          </p:nvCxnSpPr>
          <p:spPr>
            <a:xfrm>
              <a:off x="5290725" y="1080881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90" name="Google Shape;890;p81"/>
            <p:cNvCxnSpPr/>
            <p:nvPr/>
          </p:nvCxnSpPr>
          <p:spPr>
            <a:xfrm>
              <a:off x="5290725" y="1352550"/>
              <a:ext cx="2331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91" name="Google Shape;891;p81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3BA3A-714A-CC4B-9E0F-3BADB6C7398F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7157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2"/>
          <p:cNvSpPr/>
          <p:nvPr/>
        </p:nvSpPr>
        <p:spPr>
          <a:xfrm>
            <a:off x="-1727826" y="-33095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0" name="Google Shape;900;p82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7CA5C2-1546-6EDE-CA01-F20114A54277}"/>
              </a:ext>
            </a:extLst>
          </p:cNvPr>
          <p:cNvGrpSpPr/>
          <p:nvPr/>
        </p:nvGrpSpPr>
        <p:grpSpPr>
          <a:xfrm>
            <a:off x="4338383" y="-23688"/>
            <a:ext cx="5505455" cy="5083874"/>
            <a:chOff x="4129283" y="184451"/>
            <a:chExt cx="5505455" cy="5083874"/>
          </a:xfrm>
        </p:grpSpPr>
        <p:graphicFrame>
          <p:nvGraphicFramePr>
            <p:cNvPr id="897" name="Google Shape;897;p82"/>
            <p:cNvGraphicFramePr/>
            <p:nvPr>
              <p:extLst>
                <p:ext uri="{D42A27DB-BD31-4B8C-83A1-F6EECF244321}">
                  <p14:modId xmlns:p14="http://schemas.microsoft.com/office/powerpoint/2010/main" val="3776479641"/>
                </p:ext>
              </p:extLst>
            </p:nvPr>
          </p:nvGraphicFramePr>
          <p:xfrm>
            <a:off x="4429663" y="696625"/>
            <a:ext cx="3933693" cy="457170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370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437077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>
                            <a:solidFill>
                              <a:schemeClr val="dk1"/>
                            </a:solidFill>
                          </a:rPr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3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dirty="0"/>
                          <a:t>9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7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1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dirty="0"/>
                          <a:t>4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7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6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431353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dirty="0"/>
                          <a:t>0</a:t>
                        </a: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898" name="Google Shape;898;p82"/>
            <p:cNvSpPr txBox="1"/>
            <p:nvPr/>
          </p:nvSpPr>
          <p:spPr>
            <a:xfrm>
              <a:off x="4563238" y="184451"/>
              <a:ext cx="50715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Consolas"/>
                  <a:ea typeface="Consolas"/>
                  <a:cs typeface="Consolas"/>
                  <a:sym typeface="Consolas"/>
                </a:rPr>
                <a:t>   T   G   T   T   A   C   G   G</a:t>
              </a:r>
              <a:endParaRPr sz="16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9" name="Google Shape;899;p82"/>
            <p:cNvSpPr txBox="1"/>
            <p:nvPr/>
          </p:nvSpPr>
          <p:spPr>
            <a:xfrm>
              <a:off x="4129283" y="1162589"/>
              <a:ext cx="361500" cy="3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01" name="Google Shape;901;p82"/>
            <p:cNvCxnSpPr/>
            <p:nvPr/>
          </p:nvCxnSpPr>
          <p:spPr>
            <a:xfrm>
              <a:off x="6501475" y="2914400"/>
              <a:ext cx="194400" cy="179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2" name="Google Shape;902;p82"/>
            <p:cNvCxnSpPr/>
            <p:nvPr/>
          </p:nvCxnSpPr>
          <p:spPr>
            <a:xfrm>
              <a:off x="6541750" y="2732700"/>
              <a:ext cx="220200" cy="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3" name="Google Shape;903;p82"/>
            <p:cNvCxnSpPr/>
            <p:nvPr/>
          </p:nvCxnSpPr>
          <p:spPr>
            <a:xfrm>
              <a:off x="6391888" y="2914400"/>
              <a:ext cx="0" cy="202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6278BEF-1661-2743-83B9-4FDB1E486FD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43719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"/>
          <p:cNvSpPr/>
          <p:nvPr/>
        </p:nvSpPr>
        <p:spPr>
          <a:xfrm>
            <a:off x="-1676400" y="-90338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Local Alignment: dynamic programming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0" name="Google Shape;910;p83"/>
          <p:cNvGraphicFramePr/>
          <p:nvPr>
            <p:extLst>
              <p:ext uri="{D42A27DB-BD31-4B8C-83A1-F6EECF244321}">
                <p14:modId xmlns:p14="http://schemas.microsoft.com/office/powerpoint/2010/main" val="377725756"/>
              </p:ext>
            </p:extLst>
          </p:nvPr>
        </p:nvGraphicFramePr>
        <p:xfrm>
          <a:off x="4347750" y="455834"/>
          <a:ext cx="4570922" cy="4640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8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8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5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50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4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7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63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11" name="Google Shape;911;p83"/>
          <p:cNvSpPr txBox="1"/>
          <p:nvPr/>
        </p:nvSpPr>
        <p:spPr>
          <a:xfrm>
            <a:off x="4724400" y="-22902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 A  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2" name="Google Shape;912;p83"/>
          <p:cNvSpPr txBox="1"/>
          <p:nvPr/>
        </p:nvSpPr>
        <p:spPr>
          <a:xfrm>
            <a:off x="3986250" y="884461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3" name="Google Shape;913;p83"/>
          <p:cNvSpPr txBox="1"/>
          <p:nvPr/>
        </p:nvSpPr>
        <p:spPr>
          <a:xfrm>
            <a:off x="533400" y="22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Economica"/>
                <a:ea typeface="Economica"/>
                <a:cs typeface="Economica"/>
                <a:sym typeface="Economica"/>
              </a:rPr>
              <a:t>Scoring scheme:</a:t>
            </a:r>
            <a:endParaRPr sz="2800" b="1" dirty="0"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Match: +3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0000"/>
                </a:solidFill>
                <a:latin typeface="Economica"/>
                <a:ea typeface="Economica"/>
                <a:cs typeface="Economica"/>
                <a:sym typeface="Economica"/>
              </a:rPr>
              <a:t>Mismatch -3</a:t>
            </a:r>
            <a:endParaRPr sz="2800" dirty="0">
              <a:solidFill>
                <a:srgbClr val="FF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00FF"/>
                </a:solidFill>
                <a:latin typeface="Economica"/>
                <a:ea typeface="Economica"/>
                <a:cs typeface="Economica"/>
                <a:sym typeface="Economica"/>
              </a:rPr>
              <a:t>Gap: -2</a:t>
            </a:r>
            <a:endParaRPr sz="2800" dirty="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437FE-1490-5941-B64B-24B1FA30F2E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51267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4"/>
          <p:cNvSpPr/>
          <p:nvPr/>
        </p:nvSpPr>
        <p:spPr>
          <a:xfrm>
            <a:off x="-2514600" y="-728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19" name="Google Shape;919;p84"/>
          <p:cNvGraphicFramePr/>
          <p:nvPr>
            <p:extLst>
              <p:ext uri="{D42A27DB-BD31-4B8C-83A1-F6EECF244321}">
                <p14:modId xmlns:p14="http://schemas.microsoft.com/office/powerpoint/2010/main" val="1658928217"/>
              </p:ext>
            </p:extLst>
          </p:nvPr>
        </p:nvGraphicFramePr>
        <p:xfrm>
          <a:off x="4249933" y="485915"/>
          <a:ext cx="4132067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02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00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439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0" name="Google Shape;920;p84"/>
          <p:cNvSpPr txBox="1"/>
          <p:nvPr/>
        </p:nvSpPr>
        <p:spPr>
          <a:xfrm>
            <a:off x="4377658" y="-1055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1" name="Google Shape;921;p84"/>
          <p:cNvSpPr txBox="1"/>
          <p:nvPr/>
        </p:nvSpPr>
        <p:spPr>
          <a:xfrm>
            <a:off x="3901858" y="1047750"/>
            <a:ext cx="289142" cy="3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84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23" name="Google Shape;923;p84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4" name="Google Shape;924;p84"/>
          <p:cNvCxnSpPr/>
          <p:nvPr/>
        </p:nvCxnSpPr>
        <p:spPr>
          <a:xfrm>
            <a:off x="6916218" y="35741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3ABB2D-1F66-7C41-A978-5085DFF9D0E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48851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5"/>
          <p:cNvSpPr/>
          <p:nvPr/>
        </p:nvSpPr>
        <p:spPr>
          <a:xfrm>
            <a:off x="-3200400" y="-918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30" name="Google Shape;930;p85"/>
          <p:cNvGraphicFramePr/>
          <p:nvPr>
            <p:extLst>
              <p:ext uri="{D42A27DB-BD31-4B8C-83A1-F6EECF244321}">
                <p14:modId xmlns:p14="http://schemas.microsoft.com/office/powerpoint/2010/main" val="486332434"/>
              </p:ext>
            </p:extLst>
          </p:nvPr>
        </p:nvGraphicFramePr>
        <p:xfrm>
          <a:off x="4444662" y="513184"/>
          <a:ext cx="4324288" cy="4598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52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7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4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7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1" name="Google Shape;931;p85"/>
          <p:cNvSpPr txBox="1"/>
          <p:nvPr/>
        </p:nvSpPr>
        <p:spPr>
          <a:xfrm>
            <a:off x="4800600" y="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85"/>
          <p:cNvSpPr txBox="1"/>
          <p:nvPr/>
        </p:nvSpPr>
        <p:spPr>
          <a:xfrm>
            <a:off x="4093525" y="97155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Google Shape;933;p85"/>
          <p:cNvSpPr txBox="1"/>
          <p:nvPr/>
        </p:nvSpPr>
        <p:spPr>
          <a:xfrm>
            <a:off x="76200" y="1373304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34" name="Google Shape;934;p85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35" name="Google Shape;935;p85"/>
          <p:cNvCxnSpPr/>
          <p:nvPr/>
        </p:nvCxnSpPr>
        <p:spPr>
          <a:xfrm>
            <a:off x="6553200" y="31813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455743-470F-E747-B0DB-53021549B4D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189821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6"/>
          <p:cNvSpPr/>
          <p:nvPr/>
        </p:nvSpPr>
        <p:spPr>
          <a:xfrm>
            <a:off x="-3200400" y="-11090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41" name="Google Shape;941;p86"/>
          <p:cNvGraphicFramePr/>
          <p:nvPr>
            <p:extLst>
              <p:ext uri="{D42A27DB-BD31-4B8C-83A1-F6EECF244321}">
                <p14:modId xmlns:p14="http://schemas.microsoft.com/office/powerpoint/2010/main" val="774109438"/>
              </p:ext>
            </p:extLst>
          </p:nvPr>
        </p:nvGraphicFramePr>
        <p:xfrm>
          <a:off x="4441155" y="397700"/>
          <a:ext cx="4398045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8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6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2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64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42" name="Google Shape;942;p86"/>
          <p:cNvSpPr txBox="1"/>
          <p:nvPr/>
        </p:nvSpPr>
        <p:spPr>
          <a:xfrm>
            <a:off x="4419576" y="-110900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3" name="Google Shape;943;p86"/>
          <p:cNvSpPr txBox="1"/>
          <p:nvPr/>
        </p:nvSpPr>
        <p:spPr>
          <a:xfrm>
            <a:off x="3952725" y="84002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Google Shape;944;p86"/>
          <p:cNvSpPr txBox="1"/>
          <p:nvPr/>
        </p:nvSpPr>
        <p:spPr>
          <a:xfrm>
            <a:off x="349700" y="1154144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45" name="Google Shape;945;p86"/>
          <p:cNvSpPr txBox="1"/>
          <p:nvPr/>
        </p:nvSpPr>
        <p:spPr>
          <a:xfrm>
            <a:off x="375050" y="40195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Char char="-"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6" name="Google Shape;946;p86"/>
          <p:cNvCxnSpPr/>
          <p:nvPr/>
        </p:nvCxnSpPr>
        <p:spPr>
          <a:xfrm>
            <a:off x="6477000" y="2582150"/>
            <a:ext cx="0" cy="202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86"/>
          <p:cNvSpPr txBox="1"/>
          <p:nvPr/>
        </p:nvSpPr>
        <p:spPr>
          <a:xfrm>
            <a:off x="228600" y="296749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Gap b/c that is the edit that led to this cell (9-&gt;7)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8A99D-EB16-A841-AFA1-963E5784AB8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9574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7"/>
          <p:cNvSpPr/>
          <p:nvPr/>
        </p:nvSpPr>
        <p:spPr>
          <a:xfrm>
            <a:off x="-3219475" y="-4774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The traceback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53" name="Google Shape;953;p87"/>
          <p:cNvGraphicFramePr/>
          <p:nvPr>
            <p:extLst>
              <p:ext uri="{D42A27DB-BD31-4B8C-83A1-F6EECF244321}">
                <p14:modId xmlns:p14="http://schemas.microsoft.com/office/powerpoint/2010/main" val="4204166678"/>
              </p:ext>
            </p:extLst>
          </p:nvPr>
        </p:nvGraphicFramePr>
        <p:xfrm>
          <a:off x="4495800" y="505100"/>
          <a:ext cx="4495798" cy="46351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1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4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36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06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54" name="Google Shape;954;p87"/>
          <p:cNvSpPr txBox="1"/>
          <p:nvPr/>
        </p:nvSpPr>
        <p:spPr>
          <a:xfrm>
            <a:off x="4800600" y="19868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87"/>
          <p:cNvSpPr txBox="1"/>
          <p:nvPr/>
        </p:nvSpPr>
        <p:spPr>
          <a:xfrm>
            <a:off x="4155950" y="956475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87"/>
          <p:cNvSpPr txBox="1"/>
          <p:nvPr/>
        </p:nvSpPr>
        <p:spPr>
          <a:xfrm>
            <a:off x="533400" y="1440325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57" name="Google Shape;957;p87"/>
          <p:cNvSpPr txBox="1"/>
          <p:nvPr/>
        </p:nvSpPr>
        <p:spPr>
          <a:xfrm>
            <a:off x="-98075" y="3265905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8" name="Google Shape;958;p87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959" name="Google Shape;959;p87"/>
          <p:cNvCxnSpPr/>
          <p:nvPr/>
        </p:nvCxnSpPr>
        <p:spPr>
          <a:xfrm>
            <a:off x="6197700" y="23215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87"/>
          <p:cNvCxnSpPr/>
          <p:nvPr/>
        </p:nvCxnSpPr>
        <p:spPr>
          <a:xfrm>
            <a:off x="5771012" y="1858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87"/>
          <p:cNvCxnSpPr/>
          <p:nvPr/>
        </p:nvCxnSpPr>
        <p:spPr>
          <a:xfrm>
            <a:off x="5382425" y="1440325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D4D2CF-2301-0F41-BD68-B558365951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839713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8"/>
          <p:cNvSpPr/>
          <p:nvPr/>
        </p:nvSpPr>
        <p:spPr>
          <a:xfrm>
            <a:off x="-2192250" y="23724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This a "local" alignment.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400" dirty="0">
                <a:latin typeface="Economica"/>
                <a:ea typeface="Economica"/>
                <a:cs typeface="Economica"/>
                <a:sym typeface="Economica"/>
              </a:rPr>
              <a:t>Subset of the full sequence.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aphicFrame>
        <p:nvGraphicFramePr>
          <p:cNvPr id="967" name="Google Shape;967;p88"/>
          <p:cNvGraphicFramePr/>
          <p:nvPr>
            <p:extLst>
              <p:ext uri="{D42A27DB-BD31-4B8C-83A1-F6EECF244321}">
                <p14:modId xmlns:p14="http://schemas.microsoft.com/office/powerpoint/2010/main" val="2547102810"/>
              </p:ext>
            </p:extLst>
          </p:nvPr>
        </p:nvGraphicFramePr>
        <p:xfrm>
          <a:off x="4661689" y="361950"/>
          <a:ext cx="4406111" cy="46691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0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56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0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6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6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2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04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Google Shape;968;p88"/>
          <p:cNvSpPr txBox="1"/>
          <p:nvPr/>
        </p:nvSpPr>
        <p:spPr>
          <a:xfrm>
            <a:off x="4953000" y="-181926"/>
            <a:ext cx="5071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T   G   T   T   A   C   G   G</a:t>
            </a: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9" name="Google Shape;969;p88"/>
          <p:cNvSpPr txBox="1"/>
          <p:nvPr/>
        </p:nvSpPr>
        <p:spPr>
          <a:xfrm>
            <a:off x="4327375" y="810600"/>
            <a:ext cx="361500" cy="3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C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0" name="Google Shape;970;p88"/>
          <p:cNvSpPr txBox="1"/>
          <p:nvPr/>
        </p:nvSpPr>
        <p:spPr>
          <a:xfrm>
            <a:off x="486900" y="1858050"/>
            <a:ext cx="30000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Start at max score, traceback to next highest score, and so on. Stop at zero</a:t>
            </a:r>
            <a:endParaRPr dirty="0"/>
          </a:p>
        </p:txBody>
      </p:sp>
      <p:sp>
        <p:nvSpPr>
          <p:cNvPr id="971" name="Google Shape;971;p88"/>
          <p:cNvSpPr txBox="1"/>
          <p:nvPr/>
        </p:nvSpPr>
        <p:spPr>
          <a:xfrm>
            <a:off x="375050" y="3661150"/>
            <a:ext cx="29493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 T T - A C</a:t>
            </a: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onsolas"/>
                <a:ea typeface="Consolas"/>
                <a:cs typeface="Consolas"/>
                <a:sym typeface="Consolas"/>
              </a:rPr>
              <a:t> G T T G A C</a:t>
            </a:r>
            <a:endParaRPr sz="28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2" name="Google Shape;972;p88"/>
          <p:cNvSpPr txBox="1"/>
          <p:nvPr/>
        </p:nvSpPr>
        <p:spPr>
          <a:xfrm>
            <a:off x="533400" y="3020213"/>
            <a:ext cx="3000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973" name="Google Shape;973;p88"/>
          <p:cNvCxnSpPr/>
          <p:nvPr/>
        </p:nvCxnSpPr>
        <p:spPr>
          <a:xfrm>
            <a:off x="6477000" y="2102853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88"/>
          <p:cNvCxnSpPr/>
          <p:nvPr/>
        </p:nvCxnSpPr>
        <p:spPr>
          <a:xfrm>
            <a:off x="5971202" y="1684050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5" name="Google Shape;975;p88"/>
          <p:cNvCxnSpPr/>
          <p:nvPr/>
        </p:nvCxnSpPr>
        <p:spPr>
          <a:xfrm>
            <a:off x="5523402" y="1172037"/>
            <a:ext cx="203100" cy="174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92CA0-898F-7943-963B-C1D2FA3AC2C0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131593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enerate sequence reads"/>
          <p:cNvSpPr txBox="1">
            <a:spLocks noGrp="1"/>
          </p:cNvSpPr>
          <p:nvPr>
            <p:ph type="title"/>
          </p:nvPr>
        </p:nvSpPr>
        <p:spPr>
          <a:xfrm>
            <a:off x="165646" y="1173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66" name="Fragment a genome —&gt; DNA library…"/>
          <p:cNvSpPr txBox="1">
            <a:spLocks noGrp="1"/>
          </p:cNvSpPr>
          <p:nvPr>
            <p:ph type="body" idx="1"/>
          </p:nvPr>
        </p:nvSpPr>
        <p:spPr>
          <a:xfrm>
            <a:off x="1410485" y="1271188"/>
            <a:ext cx="5853411" cy="3168508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Sequence reads (ends of DNA fragment for mate pairs)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03" y="3434827"/>
            <a:ext cx="185514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rcRect r="87859"/>
          <a:stretch>
            <a:fillRect/>
          </a:stretch>
        </p:blipFill>
        <p:spPr>
          <a:xfrm>
            <a:off x="5337039" y="3316480"/>
            <a:ext cx="225218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rcRect l="12293" r="73237"/>
          <a:stretch>
            <a:fillRect/>
          </a:stretch>
        </p:blipFill>
        <p:spPr>
          <a:xfrm>
            <a:off x="5866259" y="3985720"/>
            <a:ext cx="268417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013977" y="3026843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rcRect l="41368" r="44260"/>
          <a:stretch>
            <a:fillRect/>
          </a:stretch>
        </p:blipFill>
        <p:spPr>
          <a:xfrm>
            <a:off x="5800737" y="3166201"/>
            <a:ext cx="266610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rcRect l="57018" r="24997"/>
          <a:stretch>
            <a:fillRect/>
          </a:stretch>
        </p:blipFill>
        <p:spPr>
          <a:xfrm>
            <a:off x="4783287" y="4106700"/>
            <a:ext cx="333633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rcRect l="74953" r="12091"/>
          <a:stretch>
            <a:fillRect/>
          </a:stretch>
        </p:blipFill>
        <p:spPr>
          <a:xfrm>
            <a:off x="5494212" y="4106700"/>
            <a:ext cx="24034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rcRect l="88462"/>
          <a:stretch>
            <a:fillRect/>
          </a:stretch>
        </p:blipFill>
        <p:spPr>
          <a:xfrm>
            <a:off x="5264304" y="3759842"/>
            <a:ext cx="214043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>
            <a:off x="4440009" y="3649531"/>
            <a:ext cx="593213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EF014-B7F2-784A-8058-F936371053AA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1213963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49C4-873C-F64A-8627-7323A85F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57150"/>
            <a:ext cx="7341469" cy="532805"/>
          </a:xfrm>
        </p:spPr>
        <p:txBody>
          <a:bodyPr/>
          <a:lstStyle/>
          <a:p>
            <a:r>
              <a:rPr lang="en-US" sz="4000" dirty="0"/>
              <a:t>Aligning to a Reference Genome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0B71-CAE3-3646-AD01-36A74CF26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66750"/>
            <a:ext cx="7924800" cy="4114800"/>
          </a:xfrm>
        </p:spPr>
        <p:txBody>
          <a:bodyPr/>
          <a:lstStyle/>
          <a:p>
            <a:r>
              <a:rPr lang="en-US" sz="2800" dirty="0"/>
              <a:t>There are two major approaches: </a:t>
            </a:r>
          </a:p>
          <a:p>
            <a:pPr lvl="1"/>
            <a:r>
              <a:rPr lang="en-US" sz="2800" dirty="0"/>
              <a:t>Hashing the reference </a:t>
            </a:r>
          </a:p>
          <a:p>
            <a:pPr lvl="1"/>
            <a:r>
              <a:rPr lang="en-US" sz="2800" dirty="0"/>
              <a:t>Burrows Wheeler Transformation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72BC9-4710-5A48-A8CA-5F8DA9C0F1F4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4998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/>
          <p:nvPr/>
        </p:nvSpPr>
        <p:spPr>
          <a:xfrm>
            <a:off x="371257" y="1333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8" name="Google Shape;308;p52"/>
          <p:cNvSpPr/>
          <p:nvPr/>
        </p:nvSpPr>
        <p:spPr>
          <a:xfrm>
            <a:off x="3048000" y="125888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1752600" y="1227130"/>
            <a:ext cx="1006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(16 bp)</a:t>
            </a:r>
            <a:endParaRPr sz="20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D13F7-1283-A844-B895-2C2013833DCD}"/>
              </a:ext>
            </a:extLst>
          </p:cNvPr>
          <p:cNvSpPr txBox="1"/>
          <p:nvPr/>
        </p:nvSpPr>
        <p:spPr>
          <a:xfrm>
            <a:off x="0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270914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5" name="Google Shape;315;p53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6" name="Google Shape;316;p53"/>
          <p:cNvSpPr/>
          <p:nvPr/>
        </p:nvSpPr>
        <p:spPr>
          <a:xfrm>
            <a:off x="2681076" y="1825005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7" name="Google Shape;317;p53"/>
          <p:cNvSpPr/>
          <p:nvPr/>
        </p:nvSpPr>
        <p:spPr>
          <a:xfrm>
            <a:off x="4746000" y="1754550"/>
            <a:ext cx="25691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3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0" name="Google Shape;320;p5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3C1-D827-9141-8CB3-D1D71F9ABE9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89470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54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2438400" y="1721202"/>
            <a:ext cx="15861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8" name="Google Shape;328;p54"/>
          <p:cNvSpPr/>
          <p:nvPr/>
        </p:nvSpPr>
        <p:spPr>
          <a:xfrm>
            <a:off x="4746000" y="1825000"/>
            <a:ext cx="2416799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9" name="Google Shape;329;p54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0" name="Google Shape;330;p54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1" name="Google Shape;331;p5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2" name="Google Shape;332;p54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54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6546-99CE-294E-9EA3-E06C29A753F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505771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p55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5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1" name="Google Shape;341;p55"/>
          <p:cNvSpPr/>
          <p:nvPr/>
        </p:nvSpPr>
        <p:spPr>
          <a:xfrm>
            <a:off x="4746000" y="1825000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2" name="Google Shape;342;p55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5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4" name="Google Shape;344;p5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5" name="Google Shape;345;p55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5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5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5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2B948-C159-CA48-BBF3-8EC8B1A32D1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623587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56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56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6" name="Google Shape;356;p56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7" name="Google Shape;357;p56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6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59" name="Google Shape;359;p56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56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3989B2-9C36-1144-8AE2-34C9DE8DC01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8118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7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7"/>
          <p:cNvSpPr/>
          <p:nvPr/>
        </p:nvSpPr>
        <p:spPr>
          <a:xfrm>
            <a:off x="2681076" y="1825005"/>
            <a:ext cx="1433723" cy="207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3" name="Google Shape;373;p57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57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5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57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7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7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7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57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C9CFC-14C5-2343-852C-99804932D19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5368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58"/>
          <p:cNvSpPr/>
          <p:nvPr/>
        </p:nvSpPr>
        <p:spPr>
          <a:xfrm>
            <a:off x="2681076" y="1825005"/>
            <a:ext cx="1433723" cy="13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2" name="Google Shape;392;p58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5632269" y="2137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58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58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58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58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58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BEA50-3385-884E-841B-E9F8CD1EC61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71739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9"/>
          <p:cNvSpPr/>
          <p:nvPr/>
        </p:nvSpPr>
        <p:spPr>
          <a:xfrm>
            <a:off x="2821972" y="2134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681076" y="1825005"/>
            <a:ext cx="1433723" cy="6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4746000" y="1825000"/>
            <a:ext cx="22643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5632293" y="2137850"/>
            <a:ext cx="7086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59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6" name="Google Shape;416;p59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17" name="Google Shape;417;p59"/>
          <p:cNvSpPr/>
          <p:nvPr/>
        </p:nvSpPr>
        <p:spPr>
          <a:xfrm>
            <a:off x="2821972" y="2363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5632269" y="2366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9"/>
          <p:cNvSpPr/>
          <p:nvPr/>
        </p:nvSpPr>
        <p:spPr>
          <a:xfrm>
            <a:off x="2821972" y="2591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59"/>
          <p:cNvSpPr/>
          <p:nvPr/>
        </p:nvSpPr>
        <p:spPr>
          <a:xfrm>
            <a:off x="5632269" y="2595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9"/>
          <p:cNvSpPr/>
          <p:nvPr/>
        </p:nvSpPr>
        <p:spPr>
          <a:xfrm>
            <a:off x="2821972" y="2820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5622603" y="2823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2821972" y="3048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59"/>
          <p:cNvSpPr/>
          <p:nvPr/>
        </p:nvSpPr>
        <p:spPr>
          <a:xfrm>
            <a:off x="5622603" y="3052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2821972" y="3277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59"/>
          <p:cNvSpPr/>
          <p:nvPr/>
        </p:nvSpPr>
        <p:spPr>
          <a:xfrm>
            <a:off x="5622603" y="32808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E41AA-6D9B-2D4E-9E76-F10D8EC9C08D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910539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/>
          <p:nvPr/>
        </p:nvSpPr>
        <p:spPr>
          <a:xfrm>
            <a:off x="3138457" y="1053720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2590800" y="1581295"/>
            <a:ext cx="1433723" cy="14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4" name="Google Shape;434;p60"/>
          <p:cNvSpPr/>
          <p:nvPr/>
        </p:nvSpPr>
        <p:spPr>
          <a:xfrm>
            <a:off x="4570408" y="1559698"/>
            <a:ext cx="2340599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3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1372907" y="1825000"/>
            <a:ext cx="7728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 = 3</a:t>
            </a:r>
            <a:endParaRPr sz="2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371257" y="906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Step1: hash/index the genome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92ADC-EA85-5449-8500-0E58401531A9}"/>
              </a:ext>
            </a:extLst>
          </p:cNvPr>
          <p:cNvGrpSpPr/>
          <p:nvPr/>
        </p:nvGrpSpPr>
        <p:grpSpPr>
          <a:xfrm>
            <a:off x="2821972" y="1885950"/>
            <a:ext cx="772800" cy="2509200"/>
            <a:chOff x="2821972" y="2134500"/>
            <a:chExt cx="772800" cy="2509200"/>
          </a:xfrm>
        </p:grpSpPr>
        <p:sp>
          <p:nvSpPr>
            <p:cNvPr id="432" name="Google Shape;432;p60"/>
            <p:cNvSpPr/>
            <p:nvPr/>
          </p:nvSpPr>
          <p:spPr>
            <a:xfrm>
              <a:off x="2821972" y="2134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b="0" i="0" u="none" strike="noStrike" cap="none" dirty="0">
                  <a:latin typeface="Consolas"/>
                  <a:ea typeface="Consolas"/>
                  <a:cs typeface="Consolas"/>
                  <a:sym typeface="Consolas"/>
                </a:rPr>
                <a:t>CAT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8" name="Google Shape;438;p60"/>
            <p:cNvSpPr/>
            <p:nvPr/>
          </p:nvSpPr>
          <p:spPr>
            <a:xfrm>
              <a:off x="2821972" y="2363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0" name="Google Shape;440;p60"/>
            <p:cNvSpPr/>
            <p:nvPr/>
          </p:nvSpPr>
          <p:spPr>
            <a:xfrm>
              <a:off x="2821972" y="2591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TGG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2" name="Google Shape;442;p60"/>
            <p:cNvSpPr/>
            <p:nvPr/>
          </p:nvSpPr>
          <p:spPr>
            <a:xfrm>
              <a:off x="2821972" y="2820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GGT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4" name="Google Shape;444;p60"/>
            <p:cNvSpPr/>
            <p:nvPr/>
          </p:nvSpPr>
          <p:spPr>
            <a:xfrm>
              <a:off x="2821972" y="3048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6" name="Google Shape;446;p60"/>
            <p:cNvSpPr/>
            <p:nvPr/>
          </p:nvSpPr>
          <p:spPr>
            <a:xfrm>
              <a:off x="2821972" y="3277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TCA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8" name="Google Shape;448;p60"/>
            <p:cNvSpPr/>
            <p:nvPr/>
          </p:nvSpPr>
          <p:spPr>
            <a:xfrm>
              <a:off x="2821972" y="35061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ATT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0" name="Google Shape;450;p60"/>
            <p:cNvSpPr/>
            <p:nvPr/>
          </p:nvSpPr>
          <p:spPr>
            <a:xfrm>
              <a:off x="2821972" y="37347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TTG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2" name="Google Shape;452;p60"/>
            <p:cNvSpPr/>
            <p:nvPr/>
          </p:nvSpPr>
          <p:spPr>
            <a:xfrm>
              <a:off x="2821972" y="39633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GTT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4" name="Google Shape;454;p60"/>
            <p:cNvSpPr/>
            <p:nvPr/>
          </p:nvSpPr>
          <p:spPr>
            <a:xfrm>
              <a:off x="2821972" y="41919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TTC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6" name="Google Shape;456;p60"/>
            <p:cNvSpPr/>
            <p:nvPr/>
          </p:nvSpPr>
          <p:spPr>
            <a:xfrm>
              <a:off x="2821972" y="4420500"/>
              <a:ext cx="7728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2400"/>
                </a:buClr>
                <a:buFont typeface="Arial"/>
                <a:buNone/>
              </a:pPr>
              <a:r>
                <a:rPr lang="en" sz="2300" dirty="0">
                  <a:latin typeface="Consolas"/>
                  <a:ea typeface="Consolas"/>
                  <a:cs typeface="Consolas"/>
                  <a:sym typeface="Consolas"/>
                </a:rPr>
                <a:t>TCC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2E7681-EB7D-0D46-A415-E7DC4460B9CF}"/>
              </a:ext>
            </a:extLst>
          </p:cNvPr>
          <p:cNvGrpSpPr/>
          <p:nvPr/>
        </p:nvGrpSpPr>
        <p:grpSpPr>
          <a:xfrm>
            <a:off x="5546401" y="1885950"/>
            <a:ext cx="911400" cy="2509200"/>
            <a:chOff x="5546401" y="2137850"/>
            <a:chExt cx="911400" cy="2509200"/>
          </a:xfrm>
        </p:grpSpPr>
        <p:sp>
          <p:nvSpPr>
            <p:cNvPr id="435" name="Google Shape;435;p60"/>
            <p:cNvSpPr/>
            <p:nvPr/>
          </p:nvSpPr>
          <p:spPr>
            <a:xfrm>
              <a:off x="5546401" y="2137850"/>
              <a:ext cx="5541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2300" b="0" i="0" u="none" strike="noStrike" cap="none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1,7</a:t>
              </a:r>
              <a:endParaRPr sz="24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92B5ED-95E8-BB43-B980-7D46012367D1}"/>
                </a:ext>
              </a:extLst>
            </p:cNvPr>
            <p:cNvGrpSpPr/>
            <p:nvPr/>
          </p:nvGrpSpPr>
          <p:grpSpPr>
            <a:xfrm>
              <a:off x="5546401" y="2366452"/>
              <a:ext cx="911400" cy="2280598"/>
              <a:chOff x="5546401" y="2366452"/>
              <a:chExt cx="911400" cy="2280598"/>
            </a:xfrm>
          </p:grpSpPr>
          <p:sp>
            <p:nvSpPr>
              <p:cNvPr id="439" name="Google Shape;439;p60"/>
              <p:cNvSpPr/>
              <p:nvPr/>
            </p:nvSpPr>
            <p:spPr>
              <a:xfrm>
                <a:off x="5546401" y="2366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1" name="Google Shape;441;p60"/>
              <p:cNvSpPr/>
              <p:nvPr/>
            </p:nvSpPr>
            <p:spPr>
              <a:xfrm>
                <a:off x="5546401" y="2595050"/>
                <a:ext cx="9114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3,10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3" name="Google Shape;443;p60"/>
              <p:cNvSpPr/>
              <p:nvPr/>
            </p:nvSpPr>
            <p:spPr>
              <a:xfrm>
                <a:off x="5546401" y="2823650"/>
                <a:ext cx="7728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4,11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5" name="Google Shape;445;p60"/>
              <p:cNvSpPr/>
              <p:nvPr/>
            </p:nvSpPr>
            <p:spPr>
              <a:xfrm>
                <a:off x="5546401" y="30522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7" name="Google Shape;447;p60"/>
              <p:cNvSpPr/>
              <p:nvPr/>
            </p:nvSpPr>
            <p:spPr>
              <a:xfrm>
                <a:off x="5546401" y="32808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49" name="Google Shape;449;p60"/>
              <p:cNvSpPr/>
              <p:nvPr/>
            </p:nvSpPr>
            <p:spPr>
              <a:xfrm>
                <a:off x="5546401" y="35094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1" name="Google Shape;451;p60"/>
              <p:cNvSpPr/>
              <p:nvPr/>
            </p:nvSpPr>
            <p:spPr>
              <a:xfrm>
                <a:off x="5546401" y="3738052"/>
                <a:ext cx="187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3" name="Google Shape;453;p60"/>
              <p:cNvSpPr/>
              <p:nvPr/>
            </p:nvSpPr>
            <p:spPr>
              <a:xfrm>
                <a:off x="5546401" y="39666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12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5" name="Google Shape;455;p60"/>
              <p:cNvSpPr/>
              <p:nvPr/>
            </p:nvSpPr>
            <p:spPr>
              <a:xfrm>
                <a:off x="5546401" y="4195250"/>
                <a:ext cx="389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13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457" name="Google Shape;457;p60"/>
              <p:cNvSpPr/>
              <p:nvPr/>
            </p:nvSpPr>
            <p:spPr>
              <a:xfrm>
                <a:off x="5546401" y="4423850"/>
                <a:ext cx="4767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2750" tIns="32750" rIns="32750" bIns="32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" sz="2300" dirty="0">
                    <a:latin typeface="Consolas"/>
                    <a:ea typeface="Consolas"/>
                    <a:cs typeface="Consolas"/>
                    <a:sym typeface="Consolas"/>
                  </a:rPr>
                  <a:t>14</a:t>
                </a:r>
                <a:endParaRPr sz="2400" dirty="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458" name="Google Shape;458;p60"/>
          <p:cNvSpPr/>
          <p:nvPr/>
        </p:nvSpPr>
        <p:spPr>
          <a:xfrm>
            <a:off x="759757" y="4500150"/>
            <a:ext cx="75813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Complete hash/kmer index of our toy genome (forward strand only)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5AF6D5-2C19-9F41-A810-A78926EF930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03407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enerate sequence reads"/>
          <p:cNvSpPr txBox="1">
            <a:spLocks noGrp="1"/>
          </p:cNvSpPr>
          <p:nvPr>
            <p:ph type="title"/>
          </p:nvPr>
        </p:nvSpPr>
        <p:spPr>
          <a:xfrm>
            <a:off x="152400" y="129967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80" name="Line"/>
          <p:cNvSpPr/>
          <p:nvPr/>
        </p:nvSpPr>
        <p:spPr>
          <a:xfrm>
            <a:off x="3072742" y="3847552"/>
            <a:ext cx="1723779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400"/>
            </a:pPr>
            <a:endParaRPr sz="1266" dirty="0"/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950165" y="376276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597265" y="3189255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03146" y="3920549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339804" y="3999266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4986904" y="3411522"/>
            <a:ext cx="280481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42665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715322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217167" y="3350010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5836302" y="4204241"/>
            <a:ext cx="280482" cy="348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rcRect l="26961" r="57918"/>
          <a:stretch>
            <a:fillRect/>
          </a:stretch>
        </p:blipFill>
        <p:spPr>
          <a:xfrm>
            <a:off x="2638076" y="3681560"/>
            <a:ext cx="280482" cy="34825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5628519" cy="1456314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Sequence reads (ends of DNA fragment for mate pairs)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8E6D8-32AD-5549-9982-3B7AD1148192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66622142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/>
          <p:nvPr/>
        </p:nvSpPr>
        <p:spPr>
          <a:xfrm>
            <a:off x="385660" y="8505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4" name="Google Shape;464;p61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66" name="Google Shape;466;p61"/>
          <p:cNvSpPr/>
          <p:nvPr/>
        </p:nvSpPr>
        <p:spPr>
          <a:xfrm>
            <a:off x="3045063" y="3628804"/>
            <a:ext cx="1109281" cy="32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13" cy="538953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468" name="Google Shape;468;p61"/>
          <p:cNvSpPr/>
          <p:nvPr/>
        </p:nvSpPr>
        <p:spPr>
          <a:xfrm>
            <a:off x="2074353" y="3670988"/>
            <a:ext cx="615119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469" name="Google Shape;469;p61"/>
          <p:cNvCxnSpPr/>
          <p:nvPr/>
        </p:nvCxnSpPr>
        <p:spPr>
          <a:xfrm rot="10800000">
            <a:off x="1548639" y="3787658"/>
            <a:ext cx="31365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470" name="Google Shape;470;p61"/>
          <p:cNvSpPr/>
          <p:nvPr/>
        </p:nvSpPr>
        <p:spPr>
          <a:xfrm>
            <a:off x="383010" y="4644170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1" name="Google Shape;471;p61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61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3" name="Google Shape;473;p61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74" name="Google Shape;474;p61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5" name="Google Shape;475;p61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61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61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1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61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1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1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61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1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1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61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DE4951-882D-AA40-8226-01596D1665CB}"/>
              </a:ext>
            </a:extLst>
          </p:cNvPr>
          <p:cNvSpPr txBox="1"/>
          <p:nvPr/>
        </p:nvSpPr>
        <p:spPr>
          <a:xfrm>
            <a:off x="-56915" y="4909731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361049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0" name="Google Shape;500;p62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1" name="Google Shape;501;p62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2" name="Google Shape;502;p62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3" name="Google Shape;50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04" name="Google Shape;504;p62"/>
          <p:cNvSpPr/>
          <p:nvPr/>
        </p:nvSpPr>
        <p:spPr>
          <a:xfrm>
            <a:off x="2436801" y="3683477"/>
            <a:ext cx="608261" cy="19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05" name="Google Shape;505;p62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506" name="Google Shape;506;p62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62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8" name="Google Shape;508;p62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09" name="Google Shape;509;p62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2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2" name="Google Shape;512;p62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4" name="Google Shape;514;p62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62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2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2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62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62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2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62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7" name="Google Shape;527;p62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7763E3-D218-FA47-9E80-484EFDFB958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223710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5" name="Google Shape;535;p63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63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37" name="Google Shape;537;p63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8" name="Google Shape;53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39" name="Google Shape;539;p63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40" name="Google Shape;540;p63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41" name="Google Shape;541;p63"/>
          <p:cNvCxnSpPr/>
          <p:nvPr/>
        </p:nvCxnSpPr>
        <p:spPr>
          <a:xfrm rot="10800000" flipH="1">
            <a:off x="3238100" y="2445475"/>
            <a:ext cx="26292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63"/>
          <p:cNvSpPr/>
          <p:nvPr/>
        </p:nvSpPr>
        <p:spPr>
          <a:xfrm rot="-1590046">
            <a:off x="3998741" y="2695051"/>
            <a:ext cx="956725" cy="20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63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0" name="Google Shape;550;p63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63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2" name="Google Shape;552;p63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63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63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63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63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p63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63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9" name="Google Shape;559;p63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63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63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63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63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307CDB-08FD-264B-B301-B5E0787A3A59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894958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4" name="Google Shape;574;p64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7" name="Google Shape;577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578" name="Google Shape;578;p64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79" name="Google Shape;579;p64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580" name="Google Shape;580;p64"/>
          <p:cNvCxnSpPr/>
          <p:nvPr/>
        </p:nvCxnSpPr>
        <p:spPr>
          <a:xfrm rot="10800000" flipH="1">
            <a:off x="3695300" y="3121975"/>
            <a:ext cx="2181600" cy="5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64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3,10,6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4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3" name="Google Shape;583;p64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4" name="Google Shape;584;p64"/>
          <p:cNvSpPr/>
          <p:nvPr/>
        </p:nvSpPr>
        <p:spPr>
          <a:xfrm>
            <a:off x="5576677" y="1520204"/>
            <a:ext cx="1302924" cy="2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5" name="Google Shape;585;p64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6" name="Google Shape;586;p64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7" name="Google Shape;587;p64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64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64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64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64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64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64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4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64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7" name="Google Shape;597;p64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64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64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2" name="Google Shape;602;p64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64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4" name="Google Shape;604;p64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64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886B0B-CFE2-AA41-9E9F-A1E14D47FCFB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989509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2" name="Google Shape;612;p65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65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4" name="Google Shape;614;p65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TGGTCA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5" name="Google Shape;61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16" name="Google Shape;616;p65"/>
          <p:cNvSpPr/>
          <p:nvPr/>
        </p:nvSpPr>
        <p:spPr>
          <a:xfrm>
            <a:off x="2436801" y="3683476"/>
            <a:ext cx="608261" cy="26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17" name="Google Shape;617;p65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18" name="Google Shape;618;p65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,10,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20" name="Google Shape;620;p65"/>
          <p:cNvCxnSpPr/>
          <p:nvPr/>
        </p:nvCxnSpPr>
        <p:spPr>
          <a:xfrm rot="10800000">
            <a:off x="3122100" y="1801225"/>
            <a:ext cx="483300" cy="185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65"/>
          <p:cNvCxnSpPr/>
          <p:nvPr/>
        </p:nvCxnSpPr>
        <p:spPr>
          <a:xfrm rot="10800000">
            <a:off x="2664925" y="1801300"/>
            <a:ext cx="505500" cy="18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65"/>
          <p:cNvCxnSpPr/>
          <p:nvPr/>
        </p:nvCxnSpPr>
        <p:spPr>
          <a:xfrm rot="10800000">
            <a:off x="3579475" y="1801125"/>
            <a:ext cx="489900" cy="18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65"/>
          <p:cNvSpPr/>
          <p:nvPr/>
        </p:nvSpPr>
        <p:spPr>
          <a:xfrm>
            <a:off x="2959813" y="2736425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000" b="0" i="0" u="none" strike="noStrike" cap="none" dirty="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2000" dirty="0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4" name="Google Shape;624;p65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5" name="Google Shape;625;p65"/>
          <p:cNvSpPr/>
          <p:nvPr/>
        </p:nvSpPr>
        <p:spPr>
          <a:xfrm>
            <a:off x="5576677" y="1520205"/>
            <a:ext cx="1302924" cy="26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6" name="Google Shape;626;p65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7" name="Google Shape;627;p65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65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65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65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65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3" name="Google Shape;633;p65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65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5" name="Google Shape;635;p65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6" name="Google Shape;636;p65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65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0" name="Google Shape;640;p65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1" name="Google Shape;641;p65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2" name="Google Shape;642;p65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65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65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5" name="Google Shape;645;p65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65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7" name="Google Shape;647;p65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22A08E-CC35-E44A-A722-40583A094AA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226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6"/>
          <p:cNvSpPr txBox="1">
            <a:spLocks noGrp="1"/>
          </p:cNvSpPr>
          <p:nvPr>
            <p:ph type="title" idx="4294967295"/>
          </p:nvPr>
        </p:nvSpPr>
        <p:spPr>
          <a:xfrm>
            <a:off x="234950" y="2800350"/>
            <a:ext cx="8521700" cy="831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Okay, that was a bit easy because the read and the reference exactly matched. What about if there is a sequencing error or a genetic variant in the read?</a:t>
            </a:r>
            <a:endParaRPr sz="3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83249-F17C-1A4A-8720-5A324B11D455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642439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58" name="Google Shape;658;p67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67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TGGTC</a:t>
            </a:r>
            <a:r>
              <a:rPr lang="en" sz="210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61" name="Google Shape;66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62" name="Google Shape;662;p67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63" name="Google Shape;663;p67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sp>
        <p:nvSpPr>
          <p:cNvPr id="664" name="Google Shape;664;p67"/>
          <p:cNvSpPr/>
          <p:nvPr/>
        </p:nvSpPr>
        <p:spPr>
          <a:xfrm>
            <a:off x="421047" y="4636763"/>
            <a:ext cx="82869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500" b="0" i="1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kmer index is used to quickly find candidate alignment locations in genome.</a:t>
            </a:r>
            <a:endParaRPr sz="26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5576677" y="1504950"/>
            <a:ext cx="1302924" cy="2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67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67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67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67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67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67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67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p67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8" name="Google Shape;678;p67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9" name="Google Shape;679;p67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7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67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67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67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8" name="Google Shape;688;p67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A66803-4DB6-DA48-8A08-A14FF6FB2DE1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083611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8"/>
          <p:cNvSpPr/>
          <p:nvPr/>
        </p:nvSpPr>
        <p:spPr>
          <a:xfrm>
            <a:off x="375047" y="0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4" name="Google Shape;694;p68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5" name="Google Shape;695;p68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6" name="Google Shape;696;p68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7" name="Google Shape;69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698" name="Google Shape;698;p68"/>
          <p:cNvSpPr/>
          <p:nvPr/>
        </p:nvSpPr>
        <p:spPr>
          <a:xfrm>
            <a:off x="2436801" y="3683477"/>
            <a:ext cx="608261" cy="20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699" name="Google Shape;699;p68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00" name="Google Shape;700;p68"/>
          <p:cNvCxnSpPr/>
          <p:nvPr/>
        </p:nvCxnSpPr>
        <p:spPr>
          <a:xfrm rot="10800000" flipH="1">
            <a:off x="3238100" y="2445475"/>
            <a:ext cx="2590500" cy="122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1" name="Google Shape;701;p68"/>
          <p:cNvSpPr/>
          <p:nvPr/>
        </p:nvSpPr>
        <p:spPr>
          <a:xfrm rot="-1550042">
            <a:off x="3922567" y="2693672"/>
            <a:ext cx="956936" cy="207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match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2" name="Google Shape;702;p68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68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5" name="Google Shape;705;p68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6" name="Google Shape;706;p68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7" name="Google Shape;707;p68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68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0" name="Google Shape;710;p68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1" name="Google Shape;711;p68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Google Shape;712;p68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68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68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68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68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68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68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1" name="Google Shape;721;p68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68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68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Google Shape;725;p68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Google Shape;726;p68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68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632F81-DBD6-4445-8FC1-51373D7D72FA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347634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9"/>
          <p:cNvSpPr/>
          <p:nvPr/>
        </p:nvSpPr>
        <p:spPr>
          <a:xfrm>
            <a:off x="354050" y="118697"/>
            <a:ext cx="835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Hash-based </a:t>
            </a:r>
            <a:r>
              <a:rPr lang="en" sz="4200" dirty="0">
                <a:latin typeface="Economica"/>
                <a:ea typeface="Economica"/>
                <a:cs typeface="Economica"/>
                <a:sym typeface="Economica"/>
              </a:rPr>
              <a:t>mapping</a:t>
            </a:r>
            <a:r>
              <a:rPr lang="en" sz="4200" b="0" i="0" u="none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:</a:t>
            </a:r>
            <a:endParaRPr sz="900" dirty="0"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Step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2</a:t>
            </a:r>
            <a:r>
              <a:rPr lang="en" sz="21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: </a:t>
            </a:r>
            <a:r>
              <a:rPr lang="en" sz="21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use the index to map (i.e., find alignment locations)  reads</a:t>
            </a:r>
            <a:endParaRPr sz="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3" name="Google Shape;733;p69"/>
          <p:cNvSpPr/>
          <p:nvPr/>
        </p:nvSpPr>
        <p:spPr>
          <a:xfrm>
            <a:off x="2102575" y="1514939"/>
            <a:ext cx="2823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CATGGTCATTGGTTCC</a:t>
            </a:r>
            <a:endParaRPr sz="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69"/>
          <p:cNvSpPr/>
          <p:nvPr/>
        </p:nvSpPr>
        <p:spPr>
          <a:xfrm>
            <a:off x="1026883" y="1572959"/>
            <a:ext cx="9570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Toy genome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35" name="Google Shape;735;p69"/>
          <p:cNvSpPr/>
          <p:nvPr/>
        </p:nvSpPr>
        <p:spPr>
          <a:xfrm>
            <a:off x="3045063" y="3628804"/>
            <a:ext cx="11094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1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TGG</a:t>
            </a:r>
            <a:r>
              <a:rPr lang="en" sz="2100" b="0" i="0" u="none" strike="noStrike" cap="none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TC</a:t>
            </a:r>
            <a:r>
              <a:rPr lang="en" sz="2100" dirty="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 sz="900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36" name="Google Shape;73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72" y="3459263"/>
            <a:ext cx="955500" cy="539100"/>
          </a:xfrm>
          <a:prstGeom prst="rect">
            <a:avLst/>
          </a:prstGeom>
          <a:noFill/>
          <a:ln>
            <a:noFill/>
          </a:ln>
          <a:effectLst>
            <a:reflection stA="50000" endPos="40000" fadeDir="5400012" sy="-100000" algn="bl" rotWithShape="0"/>
          </a:effectLst>
        </p:spPr>
      </p:pic>
      <p:sp>
        <p:nvSpPr>
          <p:cNvPr id="737" name="Google Shape;737;p69"/>
          <p:cNvSpPr/>
          <p:nvPr/>
        </p:nvSpPr>
        <p:spPr>
          <a:xfrm>
            <a:off x="2436801" y="3683476"/>
            <a:ext cx="608261" cy="2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Read</a:t>
            </a:r>
            <a:endParaRPr sz="20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738" name="Google Shape;738;p69"/>
          <p:cNvCxnSpPr/>
          <p:nvPr/>
        </p:nvCxnSpPr>
        <p:spPr>
          <a:xfrm rot="10800000">
            <a:off x="1548492" y="3787658"/>
            <a:ext cx="313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miter lim="8000"/>
            <a:headEnd type="stealth" w="sm" len="sm"/>
            <a:tailEnd type="none" w="sm" len="sm"/>
          </a:ln>
        </p:spPr>
      </p:cxnSp>
      <p:cxnSp>
        <p:nvCxnSpPr>
          <p:cNvPr id="739" name="Google Shape;739;p69"/>
          <p:cNvCxnSpPr/>
          <p:nvPr/>
        </p:nvCxnSpPr>
        <p:spPr>
          <a:xfrm rot="10800000" flipH="1">
            <a:off x="3695300" y="3044875"/>
            <a:ext cx="837900" cy="6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0" name="Google Shape;740;p69"/>
          <p:cNvSpPr/>
          <p:nvPr/>
        </p:nvSpPr>
        <p:spPr>
          <a:xfrm>
            <a:off x="3181838" y="4150700"/>
            <a:ext cx="1109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69"/>
          <p:cNvSpPr/>
          <p:nvPr/>
        </p:nvSpPr>
        <p:spPr>
          <a:xfrm>
            <a:off x="1996997" y="4293075"/>
            <a:ext cx="1109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Hash 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9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matches</a:t>
            </a:r>
            <a:endParaRPr sz="19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2" name="Google Shape;742;p69"/>
          <p:cNvSpPr txBox="1"/>
          <p:nvPr/>
        </p:nvSpPr>
        <p:spPr>
          <a:xfrm>
            <a:off x="4138850" y="2494075"/>
            <a:ext cx="10497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sz="4300" b="1" dirty="0"/>
          </a:p>
        </p:txBody>
      </p:sp>
      <p:sp>
        <p:nvSpPr>
          <p:cNvPr id="743" name="Google Shape;743;p69"/>
          <p:cNvSpPr/>
          <p:nvPr/>
        </p:nvSpPr>
        <p:spPr>
          <a:xfrm>
            <a:off x="5717572" y="1829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b="0" i="0" u="none" strike="noStrike" cap="none" dirty="0">
                <a:latin typeface="Consolas"/>
                <a:ea typeface="Consolas"/>
                <a:cs typeface="Consolas"/>
                <a:sym typeface="Consolas"/>
              </a:rPr>
              <a:t>CAT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69"/>
          <p:cNvSpPr/>
          <p:nvPr/>
        </p:nvSpPr>
        <p:spPr>
          <a:xfrm>
            <a:off x="5576677" y="1520205"/>
            <a:ext cx="1302924" cy="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Kmer/Hash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5" name="Google Shape;745;p69"/>
          <p:cNvSpPr/>
          <p:nvPr/>
        </p:nvSpPr>
        <p:spPr>
          <a:xfrm>
            <a:off x="6879601" y="1520200"/>
            <a:ext cx="20277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000" u="sng" dirty="0">
                <a:latin typeface="Economica"/>
                <a:ea typeface="Economica"/>
                <a:cs typeface="Economica"/>
                <a:sym typeface="Economica"/>
              </a:rPr>
              <a:t>Genome </a:t>
            </a:r>
            <a:r>
              <a:rPr lang="en" sz="2000" b="0" i="0" u="sng" strike="noStrike" cap="none" dirty="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Positions</a:t>
            </a:r>
            <a:endParaRPr sz="19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46" name="Google Shape;746;p69"/>
          <p:cNvSpPr/>
          <p:nvPr/>
        </p:nvSpPr>
        <p:spPr>
          <a:xfrm>
            <a:off x="7680001" y="1833050"/>
            <a:ext cx="5541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1,7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69"/>
          <p:cNvSpPr/>
          <p:nvPr/>
        </p:nvSpPr>
        <p:spPr>
          <a:xfrm>
            <a:off x="5717572" y="2058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p69"/>
          <p:cNvSpPr/>
          <p:nvPr/>
        </p:nvSpPr>
        <p:spPr>
          <a:xfrm>
            <a:off x="7680001" y="2061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9" name="Google Shape;749;p69"/>
          <p:cNvSpPr/>
          <p:nvPr/>
        </p:nvSpPr>
        <p:spPr>
          <a:xfrm>
            <a:off x="5717572" y="2286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TGG</a:t>
            </a:r>
            <a:endParaRPr sz="19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69"/>
          <p:cNvSpPr/>
          <p:nvPr/>
        </p:nvSpPr>
        <p:spPr>
          <a:xfrm>
            <a:off x="7680001" y="2290250"/>
            <a:ext cx="9114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3,10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1" name="Google Shape;751;p69"/>
          <p:cNvSpPr/>
          <p:nvPr/>
        </p:nvSpPr>
        <p:spPr>
          <a:xfrm>
            <a:off x="5717572" y="2515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GGT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2" name="Google Shape;752;p69"/>
          <p:cNvSpPr/>
          <p:nvPr/>
        </p:nvSpPr>
        <p:spPr>
          <a:xfrm>
            <a:off x="7680001" y="251885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4,11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5717572" y="2744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69"/>
          <p:cNvSpPr/>
          <p:nvPr/>
        </p:nvSpPr>
        <p:spPr>
          <a:xfrm>
            <a:off x="7680001" y="27474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69"/>
          <p:cNvSpPr/>
          <p:nvPr/>
        </p:nvSpPr>
        <p:spPr>
          <a:xfrm>
            <a:off x="5717572" y="2972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TCA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69"/>
          <p:cNvSpPr/>
          <p:nvPr/>
        </p:nvSpPr>
        <p:spPr>
          <a:xfrm>
            <a:off x="7680001" y="29760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5717572" y="32013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ATT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69"/>
          <p:cNvSpPr/>
          <p:nvPr/>
        </p:nvSpPr>
        <p:spPr>
          <a:xfrm>
            <a:off x="7680001" y="32046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5717572" y="34299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TTG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69"/>
          <p:cNvSpPr/>
          <p:nvPr/>
        </p:nvSpPr>
        <p:spPr>
          <a:xfrm>
            <a:off x="7680001" y="3433252"/>
            <a:ext cx="1875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69"/>
          <p:cNvSpPr/>
          <p:nvPr/>
        </p:nvSpPr>
        <p:spPr>
          <a:xfrm>
            <a:off x="5717572" y="36585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GTT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2" name="Google Shape;762;p69"/>
          <p:cNvSpPr/>
          <p:nvPr/>
        </p:nvSpPr>
        <p:spPr>
          <a:xfrm>
            <a:off x="7680001" y="36618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3" name="Google Shape;763;p69"/>
          <p:cNvSpPr/>
          <p:nvPr/>
        </p:nvSpPr>
        <p:spPr>
          <a:xfrm>
            <a:off x="5717572" y="38871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TTC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Google Shape;764;p69"/>
          <p:cNvSpPr/>
          <p:nvPr/>
        </p:nvSpPr>
        <p:spPr>
          <a:xfrm>
            <a:off x="7680001" y="3890450"/>
            <a:ext cx="389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69"/>
          <p:cNvSpPr/>
          <p:nvPr/>
        </p:nvSpPr>
        <p:spPr>
          <a:xfrm>
            <a:off x="5717572" y="4115700"/>
            <a:ext cx="772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24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TCC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6" name="Google Shape;766;p69"/>
          <p:cNvSpPr/>
          <p:nvPr/>
        </p:nvSpPr>
        <p:spPr>
          <a:xfrm>
            <a:off x="7680001" y="4119050"/>
            <a:ext cx="4767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9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DEDCD1-0CDA-EB41-8697-EF29ABA39234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707423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0"/>
          <p:cNvSpPr txBox="1"/>
          <p:nvPr/>
        </p:nvSpPr>
        <p:spPr>
          <a:xfrm>
            <a:off x="444650" y="1071750"/>
            <a:ext cx="8409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Thought experiment: </a:t>
            </a:r>
            <a:r>
              <a:rPr lang="en" sz="35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is a good choice of hash size (k for k-mers) for building a hash table to facilitate sequence mapping to the human genome?</a:t>
            </a:r>
            <a:endParaRPr sz="3500" i="1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0BE7B-3972-D64C-BEC8-0E7CADAF3FC2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48888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enerate sequence reads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458200" cy="4572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sz="3600" dirty="0"/>
              <a:t>Generate sequence reads</a:t>
            </a:r>
          </a:p>
        </p:txBody>
      </p:sp>
      <p:sp>
        <p:nvSpPr>
          <p:cNvPr id="195" name="Fragment a genome —&gt; DNA library…"/>
          <p:cNvSpPr txBox="1">
            <a:spLocks noGrp="1"/>
          </p:cNvSpPr>
          <p:nvPr>
            <p:ph type="body" sz="half" idx="1"/>
          </p:nvPr>
        </p:nvSpPr>
        <p:spPr>
          <a:xfrm>
            <a:off x="1410485" y="1271188"/>
            <a:ext cx="7047715" cy="1456314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Fragment a genome —&gt; DNA library</a:t>
            </a:r>
          </a:p>
          <a:p>
            <a:pPr marL="0" indent="0">
              <a:spcBef>
                <a:spcPts val="1055"/>
              </a:spcBef>
              <a:buNone/>
              <a:defRPr sz="2200">
                <a:solidFill>
                  <a:srgbClr val="DCDEE0"/>
                </a:solidFill>
              </a:defRPr>
            </a:pPr>
            <a:r>
              <a:rPr dirty="0"/>
              <a:t>PCR amplification</a:t>
            </a:r>
          </a:p>
          <a:p>
            <a:pPr marL="0" indent="0">
              <a:spcBef>
                <a:spcPts val="1055"/>
              </a:spcBef>
              <a:buNone/>
              <a:defRPr sz="2200"/>
            </a:pPr>
            <a:r>
              <a:rPr dirty="0"/>
              <a:t>Sequence reads (ends of DNA fragment for mate pairs)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900581" y="2928384"/>
            <a:ext cx="3957875" cy="1393032"/>
            <a:chOff x="0" y="215900"/>
            <a:chExt cx="7505302" cy="2641600"/>
          </a:xfrm>
        </p:grpSpPr>
        <p:grpSp>
          <p:nvGrpSpPr>
            <p:cNvPr id="205" name="Group"/>
            <p:cNvGrpSpPr/>
            <p:nvPr/>
          </p:nvGrpSpPr>
          <p:grpSpPr>
            <a:xfrm>
              <a:off x="0" y="215900"/>
              <a:ext cx="6613898" cy="2641601"/>
              <a:chOff x="0" y="215900"/>
              <a:chExt cx="6613897" cy="2641600"/>
            </a:xfrm>
          </p:grpSpPr>
          <p:sp>
            <p:nvSpPr>
              <p:cNvPr id="196" name="Rectangle"/>
              <p:cNvSpPr/>
              <p:nvPr/>
            </p:nvSpPr>
            <p:spPr>
              <a:xfrm>
                <a:off x="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7" name="Rectangle"/>
              <p:cNvSpPr/>
              <p:nvPr/>
            </p:nvSpPr>
            <p:spPr>
              <a:xfrm>
                <a:off x="4356100" y="812800"/>
                <a:ext cx="1975595" cy="16331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8" name="Rectangle"/>
              <p:cNvSpPr/>
              <p:nvPr/>
            </p:nvSpPr>
            <p:spPr>
              <a:xfrm>
                <a:off x="1955800" y="812800"/>
                <a:ext cx="2420095" cy="163315"/>
              </a:xfrm>
              <a:prstGeom prst="rect">
                <a:avLst/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 sz="1266" dirty="0"/>
              </a:p>
            </p:txBody>
          </p:sp>
          <p:sp>
            <p:nvSpPr>
              <p:cNvPr id="199" name="Line"/>
              <p:cNvSpPr/>
              <p:nvPr/>
            </p:nvSpPr>
            <p:spPr>
              <a:xfrm>
                <a:off x="42951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0" name="Line"/>
              <p:cNvSpPr/>
              <p:nvPr/>
            </p:nvSpPr>
            <p:spPr>
              <a:xfrm>
                <a:off x="4356100" y="609600"/>
                <a:ext cx="19755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2003772" y="1179314"/>
                <a:ext cx="2324151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>
                  <a:defRPr sz="2400"/>
                </a:pPr>
                <a:endParaRPr sz="1266" dirty="0"/>
              </a:p>
            </p:txBody>
          </p:sp>
          <p:sp>
            <p:nvSpPr>
              <p:cNvPr id="202" name="Mate 1"/>
              <p:cNvSpPr/>
              <p:nvPr/>
            </p:nvSpPr>
            <p:spPr>
              <a:xfrm>
                <a:off x="875903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Mate 1</a:t>
                </a:r>
              </a:p>
            </p:txBody>
          </p:sp>
          <p:sp>
            <p:nvSpPr>
              <p:cNvPr id="203" name="Mate 2"/>
              <p:cNvSpPr/>
              <p:nvPr/>
            </p:nvSpPr>
            <p:spPr>
              <a:xfrm>
                <a:off x="5343897" y="2159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Mate 2</a:t>
                </a:r>
              </a:p>
            </p:txBody>
          </p:sp>
          <p:sp>
            <p:nvSpPr>
              <p:cNvPr id="204" name="Insert"/>
              <p:cNvSpPr/>
              <p:nvPr/>
            </p:nvSpPr>
            <p:spPr>
              <a:xfrm>
                <a:off x="3165847" y="15875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6789" tIns="26789" rIns="26789" bIns="26789" numCol="1" anchor="ctr">
                <a:spAutoFit/>
              </a:bodyPr>
              <a:lstStyle>
                <a:lvl1pPr>
                  <a:defRPr sz="2200"/>
                </a:lvl1pPr>
              </a:lstStyle>
              <a:p>
                <a:r>
                  <a:rPr sz="1160" dirty="0"/>
                  <a:t>Insert</a:t>
                </a:r>
              </a:p>
            </p:txBody>
          </p:sp>
        </p:grpSp>
        <p:sp>
          <p:nvSpPr>
            <p:cNvPr id="206" name="X"/>
            <p:cNvSpPr/>
            <p:nvPr/>
          </p:nvSpPr>
          <p:spPr>
            <a:xfrm>
              <a:off x="7743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  <p:sp>
          <p:nvSpPr>
            <p:cNvPr id="207" name="X"/>
            <p:cNvSpPr/>
            <p:nvPr/>
          </p:nvSpPr>
          <p:spPr>
            <a:xfrm>
              <a:off x="6235302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  <p:sp>
          <p:nvSpPr>
            <p:cNvPr id="208" name="X"/>
            <p:cNvSpPr/>
            <p:nvPr/>
          </p:nvSpPr>
          <p:spPr>
            <a:xfrm>
              <a:off x="4660503" y="901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6789" tIns="26789" rIns="26789" bIns="26789" numCol="1" anchor="ctr">
              <a:spAutoFit/>
            </a:bodyPr>
            <a:lstStyle>
              <a:lvl1pPr>
                <a:defRPr sz="1200">
                  <a:solidFill>
                    <a:schemeClr val="accent3">
                      <a:satOff val="18648"/>
                      <a:lumOff val="5971"/>
                    </a:schemeClr>
                  </a:solidFill>
                </a:defRPr>
              </a:lvl1pPr>
            </a:lstStyle>
            <a:p>
              <a:r>
                <a:rPr sz="633" dirty="0"/>
                <a:t>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950F7FE-ECCA-BB47-8E39-BA12FAFA6690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8494012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1"/>
          <p:cNvSpPr txBox="1"/>
          <p:nvPr/>
        </p:nvSpPr>
        <p:spPr>
          <a:xfrm>
            <a:off x="1971900" y="1071750"/>
            <a:ext cx="520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k=1?</a:t>
            </a:r>
            <a:endParaRPr sz="7800" i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B73C3-53B0-9E4D-9ECF-68297AA9A56E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676958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2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k=3?</a:t>
            </a:r>
            <a:r>
              <a:rPr lang="en" sz="7800" b="1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possibilities)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AAA, AAC, AAG, … , TTT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EF57D-ED04-E94F-94F4-C2194B2EDA2C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3714833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/>
          <p:nvPr/>
        </p:nvSpPr>
        <p:spPr>
          <a:xfrm>
            <a:off x="541350" y="1071750"/>
            <a:ext cx="845025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k=10?</a:t>
            </a:r>
            <a:endParaRPr sz="7800" b="1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4</a:t>
            </a:r>
            <a:r>
              <a:rPr lang="en" sz="7800" baseline="300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10</a:t>
            </a:r>
            <a:r>
              <a:rPr lang="en" sz="7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(1,048,576) </a:t>
            </a:r>
            <a:endParaRPr sz="7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Every one of these is present in the human genome at least once</a:t>
            </a:r>
            <a:endParaRPr sz="48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http://bmcbioinformatics.biomedcentral.com/articles/10.1186/1471-2105-9-167</a:t>
            </a:r>
            <a:endParaRPr sz="2400" dirty="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1930C-89F5-9C42-8BBC-00F0AB160113}"/>
              </a:ext>
            </a:extLst>
          </p:cNvPr>
          <p:cNvSpPr txBox="1"/>
          <p:nvPr/>
        </p:nvSpPr>
        <p:spPr>
          <a:xfrm>
            <a:off x="0" y="4882842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4023168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97" y="424233"/>
            <a:ext cx="4150622" cy="429503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4"/>
          <p:cNvSpPr txBox="1"/>
          <p:nvPr/>
        </p:nvSpPr>
        <p:spPr>
          <a:xfrm>
            <a:off x="71759" y="209550"/>
            <a:ext cx="4352282" cy="415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fraction of the k-mers occurs once and only once?</a:t>
            </a:r>
          </a:p>
          <a:p>
            <a:pPr marL="1143000" lvl="1" indent="-6858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This is a p</a:t>
            </a: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roxy for how unique is the genome</a:t>
            </a:r>
          </a:p>
          <a:p>
            <a:pPr marL="68580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It takes a pretty long k-mer to be unique in most genomes </a:t>
            </a:r>
          </a:p>
          <a:p>
            <a:pPr marL="1143000" lvl="1" indent="-685800">
              <a:buFont typeface="Courier New" panose="02070309020205020404" pitchFamily="49" charset="0"/>
              <a:buChar char="o"/>
            </a:pPr>
            <a:r>
              <a:rPr lang="en" sz="2400" dirty="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This example shows that  you need K&gt;50 for humans </a:t>
            </a:r>
          </a:p>
        </p:txBody>
      </p:sp>
      <p:sp>
        <p:nvSpPr>
          <p:cNvPr id="793" name="Google Shape;793;p74"/>
          <p:cNvSpPr txBox="1"/>
          <p:nvPr/>
        </p:nvSpPr>
        <p:spPr>
          <a:xfrm>
            <a:off x="2209799" y="4741074"/>
            <a:ext cx="44196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Economica"/>
                <a:ea typeface="Economica"/>
                <a:cs typeface="Economica"/>
                <a:sym typeface="Economica"/>
              </a:rPr>
              <a:t>http://genome.cshlp.org/content/20/9/1165</a:t>
            </a:r>
            <a:endParaRPr sz="1400" dirty="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ACBDF-23C3-F84D-809C-27475E868A47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2723333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B9BF6-F026-A741-8922-C88E4A76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" y="57150"/>
            <a:ext cx="5545372" cy="403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12672-DA32-4947-9399-E802DE7A6FE5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A4027-D365-BAFB-4178-2BF365AF14A4}"/>
              </a:ext>
            </a:extLst>
          </p:cNvPr>
          <p:cNvSpPr txBox="1"/>
          <p:nvPr/>
        </p:nvSpPr>
        <p:spPr>
          <a:xfrm>
            <a:off x="5638800" y="319694"/>
            <a:ext cx="341177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Algorithm that underlies multiple sequence alignment strategies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It was originally designed for as a data compression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</a:rPr>
              <a:t>The BWT transforms an input string </a:t>
            </a:r>
            <a:r>
              <a:rPr lang="en-US" sz="1700" dirty="0">
                <a:effectLst/>
                <a:latin typeface="+mj-lt"/>
              </a:rPr>
              <a:t>by permuting its characters in such a way that the inverse transform can recover the original string without using any information aside from the permuted string </a:t>
            </a:r>
            <a:r>
              <a:rPr lang="en-US" sz="17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35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42A54-78D7-3448-B3F1-3C574E27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24" y="104775"/>
            <a:ext cx="6777951" cy="4933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9B76B-B5B8-894B-AD9A-5E710688C0E1}"/>
              </a:ext>
            </a:extLst>
          </p:cNvPr>
          <p:cNvSpPr txBox="1"/>
          <p:nvPr/>
        </p:nvSpPr>
        <p:spPr>
          <a:xfrm>
            <a:off x="0" y="4936495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313550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0EA9C-62ED-4342-94A6-A915C4391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9550"/>
            <a:ext cx="6731888" cy="471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B0DCC-F114-DE4E-B95E-7652DB3CEC01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4822152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9FF2E-9AE4-A058-341C-FF003921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" y="30010"/>
            <a:ext cx="6873335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586F6-BC47-3416-D5E2-6A10F12FA527}"/>
              </a:ext>
            </a:extLst>
          </p:cNvPr>
          <p:cNvSpPr txBox="1"/>
          <p:nvPr/>
        </p:nvSpPr>
        <p:spPr>
          <a:xfrm>
            <a:off x="7010400" y="3301212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https://www.youtube.com/watch?v=4n7NPk5lwbI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6E70F-0715-F830-4246-6C92B59D8185}"/>
              </a:ext>
            </a:extLst>
          </p:cNvPr>
          <p:cNvSpPr txBox="1"/>
          <p:nvPr/>
        </p:nvSpPr>
        <p:spPr>
          <a:xfrm>
            <a:off x="7162800" y="66675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Langmead </a:t>
            </a:r>
          </a:p>
          <a:p>
            <a:endParaRPr lang="en-US" dirty="0"/>
          </a:p>
          <a:p>
            <a:r>
              <a:rPr lang="en-US" dirty="0"/>
              <a:t>https://genomebiology.biomedcentral.com/articles/10.1186/gb-2009-10-3-r25</a:t>
            </a:r>
          </a:p>
        </p:txBody>
      </p:sp>
    </p:spTree>
    <p:extLst>
      <p:ext uri="{BB962C8B-B14F-4D97-AF65-F5344CB8AC3E}">
        <p14:creationId xmlns:p14="http://schemas.microsoft.com/office/powerpoint/2010/main" val="4033936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A1C6BC-EDC9-9347-8262-0DE303140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133350"/>
            <a:ext cx="8458200" cy="457201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 of BWT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C6A6-D7CA-D942-BF38-F03328F1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035050"/>
            <a:ext cx="8204200" cy="307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19ED9-B70E-1E4B-9DE0-88527DA7F73E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2233268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0D4B9-2FB1-D54B-83B8-44F37AFF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6325"/>
            <a:ext cx="6952876" cy="4933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BDF85-27DB-A443-92D0-B0B3B2628762}"/>
              </a:ext>
            </a:extLst>
          </p:cNvPr>
          <p:cNvSpPr txBox="1"/>
          <p:nvPr/>
        </p:nvSpPr>
        <p:spPr>
          <a:xfrm>
            <a:off x="0" y="48882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93713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520600" cy="74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We have FASTQ files. Now what?</a:t>
            </a:r>
            <a:endParaRPr sz="3600" dirty="0"/>
          </a:p>
        </p:txBody>
      </p:sp>
      <p:sp>
        <p:nvSpPr>
          <p:cNvPr id="234" name="Google Shape;234;p44"/>
          <p:cNvSpPr/>
          <p:nvPr/>
        </p:nvSpPr>
        <p:spPr>
          <a:xfrm>
            <a:off x="1219200" y="1885950"/>
            <a:ext cx="59997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Need to find a home for every read in the file.</a:t>
            </a:r>
            <a:endParaRPr lang="en-US"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get the alignment just right. Or else………problems.</a:t>
            </a:r>
            <a:endParaRPr lang="en-US"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" sz="2800" b="0" i="0" u="none" strike="noStrike" cap="none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Must choose the right tool for the experiment.</a:t>
            </a:r>
            <a:endParaRPr sz="2800" dirty="0"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3B9CF-27BD-6144-A45B-38C0593E89F9}"/>
              </a:ext>
            </a:extLst>
          </p:cNvPr>
          <p:cNvSpPr txBox="1"/>
          <p:nvPr/>
        </p:nvSpPr>
        <p:spPr>
          <a:xfrm>
            <a:off x="-45471" y="4877256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Andrew Farrell </a:t>
            </a:r>
          </a:p>
        </p:txBody>
      </p:sp>
    </p:spTree>
    <p:extLst>
      <p:ext uri="{BB962C8B-B14F-4D97-AF65-F5344CB8AC3E}">
        <p14:creationId xmlns:p14="http://schemas.microsoft.com/office/powerpoint/2010/main" val="188279258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8994E-F0B9-D840-8AE1-0EF7526C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0877"/>
            <a:ext cx="7086600" cy="50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166200" y="-148412"/>
            <a:ext cx="8977800" cy="7228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Problem: Half of the human genome is comprised of repeats</a:t>
            </a:r>
            <a:endParaRPr sz="2000" dirty="0"/>
          </a:p>
        </p:txBody>
      </p:sp>
      <p:sp>
        <p:nvSpPr>
          <p:cNvPr id="240" name="Google Shape;240;p45"/>
          <p:cNvSpPr txBox="1"/>
          <p:nvPr/>
        </p:nvSpPr>
        <p:spPr>
          <a:xfrm>
            <a:off x="38100" y="4535525"/>
            <a:ext cx="5556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http://www.nature.com/nrg/journal/v10/n10/pdf/nrg2640.pdf</a:t>
            </a:r>
            <a:endParaRPr sz="1000" dirty="0"/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3">
            <a:alphaModFix/>
          </a:blip>
          <a:srcRect b="50305"/>
          <a:stretch/>
        </p:blipFill>
        <p:spPr>
          <a:xfrm>
            <a:off x="832200" y="766225"/>
            <a:ext cx="3332075" cy="2558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45"/>
          <p:cNvGrpSpPr/>
          <p:nvPr/>
        </p:nvGrpSpPr>
        <p:grpSpPr>
          <a:xfrm>
            <a:off x="4724075" y="1009576"/>
            <a:ext cx="4309825" cy="3525949"/>
            <a:chOff x="4724075" y="1009576"/>
            <a:chExt cx="4309825" cy="3525949"/>
          </a:xfrm>
        </p:grpSpPr>
        <p:pic>
          <p:nvPicPr>
            <p:cNvPr id="243" name="Google Shape;24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4075" y="1009576"/>
              <a:ext cx="3962725" cy="303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45"/>
            <p:cNvSpPr txBox="1"/>
            <p:nvPr/>
          </p:nvSpPr>
          <p:spPr>
            <a:xfrm>
              <a:off x="4953000" y="4314425"/>
              <a:ext cx="40809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Retrotransposons use a "copy/paste" mechanism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DNA transposons use a "cut/paste" mechanism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grpSp>
        <p:nvGrpSpPr>
          <p:cNvPr id="245" name="Google Shape;245;p45"/>
          <p:cNvGrpSpPr/>
          <p:nvPr/>
        </p:nvGrpSpPr>
        <p:grpSpPr>
          <a:xfrm>
            <a:off x="756000" y="3500089"/>
            <a:ext cx="4110900" cy="971361"/>
            <a:chOff x="756000" y="3500089"/>
            <a:chExt cx="4110900" cy="971361"/>
          </a:xfrm>
        </p:grpSpPr>
        <p:pic>
          <p:nvPicPr>
            <p:cNvPr id="246" name="Google Shape;24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000" y="3500089"/>
              <a:ext cx="2301975" cy="971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5"/>
            <p:cNvSpPr txBox="1"/>
            <p:nvPr/>
          </p:nvSpPr>
          <p:spPr>
            <a:xfrm>
              <a:off x="3124200" y="3743250"/>
              <a:ext cx="1742700" cy="47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McClintock's "jumping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38761D"/>
                  </a:solidFill>
                  <a:latin typeface="Economica"/>
                  <a:ea typeface="Economica"/>
                  <a:cs typeface="Economica"/>
                  <a:sym typeface="Economica"/>
                </a:rPr>
                <a:t>genes" in maize</a:t>
              </a:r>
              <a:endParaRPr sz="2000" dirty="0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3233204-FDC9-3A40-9926-9228B4BCC2B7}"/>
              </a:ext>
            </a:extLst>
          </p:cNvPr>
          <p:cNvSpPr txBox="1"/>
          <p:nvPr/>
        </p:nvSpPr>
        <p:spPr>
          <a:xfrm>
            <a:off x="20541" y="490094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221816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>
            <a:spLocks noGrp="1"/>
          </p:cNvSpPr>
          <p:nvPr>
            <p:ph type="title"/>
          </p:nvPr>
        </p:nvSpPr>
        <p:spPr>
          <a:xfrm>
            <a:off x="0" y="-247650"/>
            <a:ext cx="88323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Problem: Half of the human genome is comprised of repeats</a:t>
            </a:r>
            <a:endParaRPr sz="2000" dirty="0"/>
          </a:p>
        </p:txBody>
      </p:sp>
      <p:sp>
        <p:nvSpPr>
          <p:cNvPr id="253" name="Google Shape;253;p46"/>
          <p:cNvSpPr/>
          <p:nvPr/>
        </p:nvSpPr>
        <p:spPr>
          <a:xfrm>
            <a:off x="3200400" y="768650"/>
            <a:ext cx="4800600" cy="41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</a:t>
            </a:r>
            <a:endParaRPr sz="1200" b="0" i="0" u="none" strike="noStrike" cap="none" dirty="0">
              <a:solidFill>
                <a:srgbClr val="B51A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taaccctaaaccc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ccctaaaccctaaccc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B51A00"/>
                </a:solidFill>
                <a:latin typeface="Consolas"/>
                <a:ea typeface="Consolas"/>
                <a:cs typeface="Consolas"/>
                <a:sym typeface="Consolas"/>
              </a:rPr>
              <a:t>taaccc</a:t>
            </a: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taaccccaaccccaac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cccaaccccaaccccaaccccaaccctaacccctaaccctaaccctaacc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ctaccctaaccctaaccctaaccctaaccctaaccctaacccctaacccc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taaccctaaccctaaccctaaccctaaccctaaccctaacccctaaccct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aaccctaaccctaaccctcgcggtaccctcagccggcccgcccgcccggg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tctgacctgaggagaactgtgctccgccttcagagtaccaccgaaatctg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tgcagaggacaacgcagctccgccctcgcggtgctctccgggtctgtgct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gaggagaacgcaactccgccggcgcaggcgcagagaggcgcgccgcgccg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gcgcaggcgcagacacatgctagcgcgtcggggtggaggcgtggcgcagg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cgcagagaggcgcgccgcgccggcgcaggcgcagagacacatgctaccgc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gtccaggggtggaggcgtggcgcaggcgcagagaggcgcaccgcgccggc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gcaggcgcagagacacatgctagcgcgtccaggggtggaggcgtggcgca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ggcgcagagacgcaagcctacgggcgggggttgggggggcgtgtgttgca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ggagcaaagtcgcacggcgccgggctggggcggggggagggtggcgccgt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gcacgcgcagaaactcacgtcacggtggcgcggcgcagagacgggtagaa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46"/>
          <p:cNvSpPr/>
          <p:nvPr/>
        </p:nvSpPr>
        <p:spPr>
          <a:xfrm>
            <a:off x="-152400" y="775300"/>
            <a:ext cx="36879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Autofit/>
          </a:bodyPr>
          <a:lstStyle/>
          <a:p>
            <a:pPr marL="0" marR="0" lvl="1" indent="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1A00"/>
              </a:buClr>
              <a:buFont typeface="Helvetica Neue"/>
              <a:buNone/>
            </a:pPr>
            <a:r>
              <a:rPr lang="en" sz="1500" b="0" i="0" u="none" strike="noStrike" cap="none" dirty="0">
                <a:solidFill>
                  <a:srgbClr val="B51A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first bit of human chromosome 1 )</a:t>
            </a:r>
            <a:endParaRPr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E9ED-5C16-C140-B8EE-8A9DD46900F9}"/>
              </a:ext>
            </a:extLst>
          </p:cNvPr>
          <p:cNvSpPr txBox="1"/>
          <p:nvPr/>
        </p:nvSpPr>
        <p:spPr>
          <a:xfrm>
            <a:off x="0" y="4881890"/>
            <a:ext cx="449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Slide courtesy of Aaron Quinlan </a:t>
            </a:r>
          </a:p>
        </p:txBody>
      </p:sp>
    </p:spTree>
    <p:extLst>
      <p:ext uri="{BB962C8B-B14F-4D97-AF65-F5344CB8AC3E}">
        <p14:creationId xmlns:p14="http://schemas.microsoft.com/office/powerpoint/2010/main" val="10031949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 rotWithShape="1">
          <a:blip r:embed="rId3">
            <a:alphaModFix/>
          </a:blip>
          <a:srcRect l="38643" r="50441"/>
          <a:stretch/>
        </p:blipFill>
        <p:spPr>
          <a:xfrm>
            <a:off x="0" y="0"/>
            <a:ext cx="991200" cy="5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1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2F3124"/>
      </a:dk1>
      <a:lt1>
        <a:sysClr val="window" lastClr="FFFFFF"/>
      </a:lt1>
      <a:dk2>
        <a:srgbClr val="263D0F"/>
      </a:dk2>
      <a:lt2>
        <a:srgbClr val="F0F5E9"/>
      </a:lt2>
      <a:accent1>
        <a:srgbClr val="3F8FAB"/>
      </a:accent1>
      <a:accent2>
        <a:srgbClr val="B63712"/>
      </a:accent2>
      <a:accent3>
        <a:srgbClr val="7CBE30"/>
      </a:accent3>
      <a:accent4>
        <a:srgbClr val="751AA2"/>
      </a:accent4>
      <a:accent5>
        <a:srgbClr val="2A5D6E"/>
      </a:accent5>
      <a:accent6>
        <a:srgbClr val="EEA31F"/>
      </a:accent6>
      <a:hlink>
        <a:srgbClr val="5247FF"/>
      </a:hlink>
      <a:folHlink>
        <a:srgbClr val="6B1F6D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17310</TotalTime>
  <Words>3054</Words>
  <Application>Microsoft Macintosh PowerPoint</Application>
  <PresentationFormat>On-screen Show (16:9)</PresentationFormat>
  <Paragraphs>1396</Paragraphs>
  <Slides>60</Slides>
  <Notes>44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Cambria</vt:lpstr>
      <vt:lpstr>Consolas</vt:lpstr>
      <vt:lpstr>Courier New</vt:lpstr>
      <vt:lpstr>Economica</vt:lpstr>
      <vt:lpstr>Gill Sans</vt:lpstr>
      <vt:lpstr>Helvetica Neue</vt:lpstr>
      <vt:lpstr>Trebuchet MS</vt:lpstr>
      <vt:lpstr>Office Theme</vt:lpstr>
      <vt:lpstr>Alignment concepts </vt:lpstr>
      <vt:lpstr>Alignment is central to most genomic research</vt:lpstr>
      <vt:lpstr>Generate sequence reads</vt:lpstr>
      <vt:lpstr>Generate sequence reads</vt:lpstr>
      <vt:lpstr>Generate sequence reads</vt:lpstr>
      <vt:lpstr>We have FASTQ files. Now what?</vt:lpstr>
      <vt:lpstr>Problem: Half of the human genome is comprised of repeats</vt:lpstr>
      <vt:lpstr>Problem: Half of the human genome is comprised of repeats</vt:lpstr>
      <vt:lpstr>PowerPoint Presentation</vt:lpstr>
      <vt:lpstr>PowerPoint Presentation</vt:lpstr>
      <vt:lpstr>Best case scenario: an error-free sequencing technology</vt:lpstr>
      <vt:lpstr>Reality check. Errors happen. Frequently.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Aligning to a Reference Genome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Okay, that was a bit easy because the read and the reference exactly matched. What about if there is a sequencing error or a genetic variant in the read?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and Cons of BWT </vt:lpstr>
      <vt:lpstr>PowerPoint Presentation</vt:lpstr>
      <vt:lpstr>PowerPoint Presentation</vt:lpstr>
    </vt:vector>
  </TitlesOfParts>
  <Company>Washington University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Joshua McMichael</dc:creator>
  <cp:lastModifiedBy>Gomez, Felicia</cp:lastModifiedBy>
  <cp:revision>78</cp:revision>
  <dcterms:created xsi:type="dcterms:W3CDTF">2011-04-07T14:07:37Z</dcterms:created>
  <dcterms:modified xsi:type="dcterms:W3CDTF">2024-11-12T20:28:53Z</dcterms:modified>
</cp:coreProperties>
</file>